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2"/>
    <p:sldMasterId id="2147483653" r:id="rId3"/>
    <p:sldMasterId id="2147483655" r:id="rId4"/>
    <p:sldMasterId id="2147483657" r:id="rId5"/>
    <p:sldMasterId id="2147483659" r:id="rId6"/>
    <p:sldMasterId id="2147483682" r:id="rId7"/>
  </p:sldMasterIdLst>
  <p:notesMasterIdLst>
    <p:notesMasterId r:id="rId108"/>
  </p:notesMasterIdLst>
  <p:handoutMasterIdLst>
    <p:handoutMasterId r:id="rId109"/>
  </p:handoutMasterIdLst>
  <p:sldIdLst>
    <p:sldId id="526" r:id="rId8"/>
    <p:sldId id="1440" r:id="rId9"/>
    <p:sldId id="714" r:id="rId10"/>
    <p:sldId id="528" r:id="rId11"/>
    <p:sldId id="856" r:id="rId12"/>
    <p:sldId id="654" r:id="rId13"/>
    <p:sldId id="1441" r:id="rId14"/>
    <p:sldId id="995" r:id="rId15"/>
    <p:sldId id="1443" r:id="rId16"/>
    <p:sldId id="719" r:id="rId17"/>
    <p:sldId id="1444" r:id="rId18"/>
    <p:sldId id="937" r:id="rId19"/>
    <p:sldId id="1420" r:id="rId20"/>
    <p:sldId id="1028" r:id="rId21"/>
    <p:sldId id="1452" r:id="rId22"/>
    <p:sldId id="939" r:id="rId23"/>
    <p:sldId id="1445" r:id="rId24"/>
    <p:sldId id="1436" r:id="rId25"/>
    <p:sldId id="724" r:id="rId26"/>
    <p:sldId id="782" r:id="rId27"/>
    <p:sldId id="783" r:id="rId28"/>
    <p:sldId id="784" r:id="rId29"/>
    <p:sldId id="727" r:id="rId30"/>
    <p:sldId id="994" r:id="rId31"/>
    <p:sldId id="1013" r:id="rId32"/>
    <p:sldId id="729" r:id="rId33"/>
    <p:sldId id="1467" r:id="rId34"/>
    <p:sldId id="785" r:id="rId35"/>
    <p:sldId id="786" r:id="rId36"/>
    <p:sldId id="787" r:id="rId37"/>
    <p:sldId id="788" r:id="rId38"/>
    <p:sldId id="979" r:id="rId39"/>
    <p:sldId id="1438" r:id="rId40"/>
    <p:sldId id="1422" r:id="rId41"/>
    <p:sldId id="1456" r:id="rId42"/>
    <p:sldId id="1425" r:id="rId43"/>
    <p:sldId id="1460" r:id="rId44"/>
    <p:sldId id="1426" r:id="rId45"/>
    <p:sldId id="1457" r:id="rId46"/>
    <p:sldId id="1427" r:id="rId47"/>
    <p:sldId id="1428" r:id="rId48"/>
    <p:sldId id="1458" r:id="rId49"/>
    <p:sldId id="1429" r:id="rId50"/>
    <p:sldId id="1430" r:id="rId51"/>
    <p:sldId id="1431" r:id="rId52"/>
    <p:sldId id="981" r:id="rId53"/>
    <p:sldId id="982" r:id="rId54"/>
    <p:sldId id="971" r:id="rId55"/>
    <p:sldId id="1395" r:id="rId56"/>
    <p:sldId id="1399" r:id="rId57"/>
    <p:sldId id="1400" r:id="rId58"/>
    <p:sldId id="1455" r:id="rId59"/>
    <p:sldId id="1423" r:id="rId60"/>
    <p:sldId id="1435" r:id="rId61"/>
    <p:sldId id="664" r:id="rId62"/>
    <p:sldId id="972" r:id="rId63"/>
    <p:sldId id="1029" r:id="rId64"/>
    <p:sldId id="722" r:id="rId65"/>
    <p:sldId id="1461" r:id="rId66"/>
    <p:sldId id="980" r:id="rId67"/>
    <p:sldId id="1446" r:id="rId68"/>
    <p:sldId id="1016" r:id="rId69"/>
    <p:sldId id="1004" r:id="rId70"/>
    <p:sldId id="770" r:id="rId71"/>
    <p:sldId id="651" r:id="rId72"/>
    <p:sldId id="1447" r:id="rId73"/>
    <p:sldId id="1024" r:id="rId74"/>
    <p:sldId id="584" r:id="rId75"/>
    <p:sldId id="776" r:id="rId76"/>
    <p:sldId id="973" r:id="rId77"/>
    <p:sldId id="1025" r:id="rId78"/>
    <p:sldId id="983" r:id="rId79"/>
    <p:sldId id="1491" r:id="rId80"/>
    <p:sldId id="1026" r:id="rId81"/>
    <p:sldId id="985" r:id="rId82"/>
    <p:sldId id="1027" r:id="rId83"/>
    <p:sldId id="984" r:id="rId84"/>
    <p:sldId id="1454" r:id="rId85"/>
    <p:sldId id="710" r:id="rId86"/>
    <p:sldId id="1468" r:id="rId87"/>
    <p:sldId id="1434" r:id="rId88"/>
    <p:sldId id="1469" r:id="rId89"/>
    <p:sldId id="1437" r:id="rId90"/>
    <p:sldId id="1462" r:id="rId91"/>
    <p:sldId id="974" r:id="rId92"/>
    <p:sldId id="975" r:id="rId93"/>
    <p:sldId id="1463" r:id="rId94"/>
    <p:sldId id="1490" r:id="rId95"/>
    <p:sldId id="1489" r:id="rId96"/>
    <p:sldId id="987" r:id="rId97"/>
    <p:sldId id="976" r:id="rId98"/>
    <p:sldId id="1464" r:id="rId99"/>
    <p:sldId id="965" r:id="rId100"/>
    <p:sldId id="1022" r:id="rId101"/>
    <p:sldId id="1477" r:id="rId102"/>
    <p:sldId id="968" r:id="rId103"/>
    <p:sldId id="964" r:id="rId104"/>
    <p:sldId id="978" r:id="rId105"/>
    <p:sldId id="355" r:id="rId106"/>
    <p:sldId id="264" r:id="rId10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A26"/>
    <a:srgbClr val="FFFF00"/>
    <a:srgbClr val="FFFFE4"/>
    <a:srgbClr val="4C5252"/>
    <a:srgbClr val="F9F9F9"/>
    <a:srgbClr val="8A8A8A"/>
    <a:srgbClr val="48504F"/>
    <a:srgbClr val="B60206"/>
    <a:srgbClr val="AD2B26"/>
    <a:srgbClr val="495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5" autoAdjust="0"/>
    <p:restoredTop sz="95414" autoAdjust="0"/>
  </p:normalViewPr>
  <p:slideViewPr>
    <p:cSldViewPr snapToGrid="0">
      <p:cViewPr varScale="1">
        <p:scale>
          <a:sx n="123" d="100"/>
          <a:sy n="123" d="100"/>
        </p:scale>
        <p:origin x="8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9021"/>
    </p:cViewPr>
  </p:sorter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theme" Target="theme/theme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tableStyles" Target="tableStyles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presProps" Target="pres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2022/8/12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这些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0011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就是所谓的机器语言程序，机器语言程序是内存中一系列机器指令的集合；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CPU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加载指令并且执行；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CPU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一次运行一条机器指令的程序；在实际的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CPU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中，拥有更多的机器指令，而且更详细，并且不同的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CPU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，指令集是不同的。典型的 </a:t>
            </a:r>
            <a:r>
              <a:rPr lang="en-US" altLang="zh-CN" b="0" i="0" dirty="0">
                <a:solidFill>
                  <a:srgbClr val="444444"/>
                </a:solidFill>
                <a:effectLst/>
                <a:latin typeface="UbuntuMono"/>
              </a:rPr>
              <a:t>CPU </a:t>
            </a:r>
            <a:r>
              <a:rPr lang="zh-CN" altLang="en-US" b="0" i="0" dirty="0">
                <a:solidFill>
                  <a:srgbClr val="444444"/>
                </a:solidFill>
                <a:effectLst/>
                <a:latin typeface="UbuntuMono"/>
              </a:rPr>
              <a:t>拥有成百甚至上千条的机器指令。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这就是一个呼吸灯的控制程序，根据机器指令周而复始的循环执行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机器语言是噩梦，后来人类发明了高级语言和编译器， 编译器就是一个工具，这个工具可以把人类更容易看懂的高级语言内容转换成</a:t>
            </a:r>
            <a:r>
              <a:rPr lang="en-US" altLang="zh-CN" dirty="0"/>
              <a:t>0011</a:t>
            </a:r>
            <a:r>
              <a:rPr lang="zh-CN" altLang="en-US" dirty="0"/>
              <a:t>机器语音的工具，编译器是个翻译官。把高级语言在屏幕上画一个矩形，矩形的左上角坐标是</a:t>
            </a:r>
            <a:r>
              <a:rPr lang="en-US" altLang="zh-CN" dirty="0"/>
              <a:t>100</a:t>
            </a:r>
            <a:r>
              <a:rPr lang="zh-CN" altLang="en-US" dirty="0"/>
              <a:t>，</a:t>
            </a:r>
            <a:r>
              <a:rPr lang="en-US" altLang="zh-CN" dirty="0"/>
              <a:t>100</a:t>
            </a:r>
            <a:r>
              <a:rPr lang="zh-CN" altLang="en-US" dirty="0"/>
              <a:t>，右下角坐标是</a:t>
            </a:r>
            <a:r>
              <a:rPr lang="en-US" altLang="zh-CN" dirty="0"/>
              <a:t>300</a:t>
            </a:r>
            <a:r>
              <a:rPr lang="zh-CN" altLang="en-US" dirty="0"/>
              <a:t>，</a:t>
            </a:r>
            <a:r>
              <a:rPr lang="en-US" altLang="zh-CN" dirty="0"/>
              <a:t>200</a:t>
            </a:r>
            <a:r>
              <a:rPr lang="zh-CN" altLang="en-US" dirty="0"/>
              <a:t>，编译器把这个指令转换成成百上千条的</a:t>
            </a:r>
            <a:r>
              <a:rPr lang="en-US" altLang="zh-CN" dirty="0" err="1"/>
              <a:t>cpu</a:t>
            </a:r>
            <a:r>
              <a:rPr lang="zh-CN" altLang="en-US" dirty="0"/>
              <a:t>能理解的</a:t>
            </a:r>
            <a:r>
              <a:rPr lang="en-US" altLang="zh-CN" dirty="0"/>
              <a:t>0011</a:t>
            </a:r>
            <a:r>
              <a:rPr lang="zh-CN" altLang="en-US" dirty="0"/>
              <a:t>指令。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r>
              <a:rPr lang="zh-CN" altLang="en-US"/>
              <a:t>选择哪些功能开启，哪些关闭。我们默认即可。然后点击下一步</a:t>
            </a:r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E4CA675A-7CB1-4758-83C3-8A56947F5A34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Bold" panose="020B0800000000000000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F807F8DA-756A-4A78-984F-B23309E968A0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8517"/>
            <a:ext cx="10748057" cy="3922461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2212"/>
            <a:ext cx="9845675" cy="45478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0749"/>
            <a:ext cx="984567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598036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18707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744805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625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344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>
              <a:spcBef>
                <a:spcPct val="0"/>
              </a:spcBef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3280"/>
            <a:ext cx="9214230" cy="37623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6948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60146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7332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7172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50840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1054782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101968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741808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23" y="1245476"/>
            <a:ext cx="201682" cy="2016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5069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5274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8826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1491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1264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3852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7150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81309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138371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308178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55362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3963112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1924996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255023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2953096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3896183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003998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111232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025081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401118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543117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329809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2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24204"/>
            <a:ext cx="10698800" cy="38612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590102"/>
            <a:ext cx="10749598" cy="3850540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1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03185"/>
            <a:ext cx="10719120" cy="3819718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1002233"/>
            <a:ext cx="10719119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000" b="0" i="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18" y="5296483"/>
            <a:ext cx="3565964" cy="58207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4325420" y="240946"/>
            <a:ext cx="750154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b="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多一句没有，少一句不行，用最短时间，教会最实用的技术！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libaba PuHuiTi" pitchFamily="18" charset="-122"/>
              </a:rPr>
              <a:t>高级软件人才培训专家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89" y="2322246"/>
            <a:ext cx="3168023" cy="130846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z="6000" dirty="0"/>
              <a:t>欢迎来到</a:t>
            </a:r>
            <a:r>
              <a:rPr kumimoji="1" lang="en-US" altLang="zh-CN" sz="6000" dirty="0"/>
              <a:t>Java</a:t>
            </a:r>
            <a:r>
              <a:rPr kumimoji="1" lang="zh-CN" altLang="en-US" sz="6000" dirty="0"/>
              <a:t>的世界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31521" y="903837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如何获取</a:t>
            </a:r>
            <a:r>
              <a:rPr kumimoji="1" lang="en-US" altLang="zh-CN" dirty="0"/>
              <a:t>JDK</a:t>
            </a:r>
            <a:endParaRPr kumimoji="1" lang="zh-CN" altLang="en-US" dirty="0"/>
          </a:p>
        </p:txBody>
      </p:sp>
      <p:sp>
        <p:nvSpPr>
          <p:cNvPr id="13" name="TextBox 3"/>
          <p:cNvSpPr txBox="1"/>
          <p:nvPr/>
        </p:nvSpPr>
        <p:spPr>
          <a:xfrm>
            <a:off x="731521" y="1426877"/>
            <a:ext cx="1022926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去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官网下载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0993" y="2076328"/>
            <a:ext cx="5927027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https://www.oracle.com/java/technologies/downloads/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ACBC256-6C2E-837B-2536-26751AAB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993" y="2631144"/>
            <a:ext cx="8999349" cy="362395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5CE9B6-CB83-64C2-00E4-0F7B42E73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17" y="1478221"/>
            <a:ext cx="6991709" cy="4515082"/>
          </a:xfrm>
          <a:prstGeom prst="rect">
            <a:avLst/>
          </a:prstGeom>
        </p:spPr>
      </p:pic>
      <p:sp>
        <p:nvSpPr>
          <p:cNvPr id="13" name="文本占位符 3"/>
          <p:cNvSpPr txBox="1"/>
          <p:nvPr/>
        </p:nvSpPr>
        <p:spPr>
          <a:xfrm>
            <a:off x="1833281" y="2714431"/>
            <a:ext cx="8918801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4400" dirty="0">
                <a:solidFill>
                  <a:srgbClr val="B70004"/>
                </a:solidFill>
              </a:rPr>
              <a:t>如何验证</a:t>
            </a:r>
            <a:r>
              <a:rPr kumimoji="1" lang="en-US" altLang="zh-CN" sz="4400" dirty="0">
                <a:solidFill>
                  <a:srgbClr val="B70004"/>
                </a:solidFill>
              </a:rPr>
              <a:t>JDK</a:t>
            </a:r>
            <a:r>
              <a:rPr kumimoji="1" lang="zh-CN" altLang="en-US" sz="4400" dirty="0">
                <a:solidFill>
                  <a:srgbClr val="B70004"/>
                </a:solidFill>
              </a:rPr>
              <a:t>安装成功了？</a:t>
            </a:r>
          </a:p>
        </p:txBody>
      </p:sp>
      <p:sp>
        <p:nvSpPr>
          <p:cNvPr id="4" name="文本占位符 3"/>
          <p:cNvSpPr txBox="1"/>
          <p:nvPr/>
        </p:nvSpPr>
        <p:spPr>
          <a:xfrm>
            <a:off x="770369" y="961031"/>
            <a:ext cx="300773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dirty="0">
                <a:solidFill>
                  <a:srgbClr val="B70004"/>
                </a:solidFill>
              </a:rPr>
              <a:t>如何验证</a:t>
            </a:r>
            <a:r>
              <a:rPr kumimoji="1" lang="en-US" altLang="zh-CN" dirty="0">
                <a:solidFill>
                  <a:srgbClr val="B70004"/>
                </a:solidFill>
              </a:rPr>
              <a:t>JDK</a:t>
            </a:r>
            <a:r>
              <a:rPr kumimoji="1" lang="zh-CN" altLang="en-US" dirty="0">
                <a:solidFill>
                  <a:srgbClr val="B70004"/>
                </a:solidFill>
              </a:rPr>
              <a:t>安装成功了？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命令</a:t>
            </a:r>
            <a:r>
              <a:rPr lang="zh-CN" altLang="en-US" sz="2000" dirty="0"/>
              <a:t>行窗口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/>
        </p:nvSpPr>
        <p:spPr bwMode="auto">
          <a:xfrm>
            <a:off x="710880" y="1639211"/>
            <a:ext cx="6610350" cy="38529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按下 </a:t>
            </a: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 + R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，在运行输入框中输入 </a:t>
            </a:r>
            <a:r>
              <a:rPr lang="en-US" altLang="zh-CN" sz="1400" dirty="0" err="1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cmd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，敲回车。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62" y="2375209"/>
            <a:ext cx="4538133" cy="27686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883" y="2375209"/>
            <a:ext cx="2399136" cy="137882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4" name="矩形 3"/>
          <p:cNvSpPr/>
          <p:nvPr/>
        </p:nvSpPr>
        <p:spPr>
          <a:xfrm>
            <a:off x="4722982" y="3140696"/>
            <a:ext cx="605307" cy="270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" y="2141409"/>
            <a:ext cx="8457613" cy="3002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" y="2141409"/>
            <a:ext cx="8457613" cy="300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/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验证</a:t>
            </a:r>
            <a:r>
              <a:rPr kumimoji="1" lang="en-US" altLang="zh-CN" dirty="0"/>
              <a:t>JDK</a:t>
            </a:r>
            <a:r>
              <a:rPr kumimoji="1" lang="zh-CN" altLang="en-US" dirty="0"/>
              <a:t>安装成功的方式：查询</a:t>
            </a:r>
            <a:r>
              <a:rPr kumimoji="1" lang="en-US" altLang="zh-CN" dirty="0"/>
              <a:t>JDK</a:t>
            </a:r>
            <a:r>
              <a:rPr kumimoji="1" lang="zh-CN" altLang="en-US" dirty="0"/>
              <a:t>的版本号</a:t>
            </a:r>
          </a:p>
        </p:txBody>
      </p:sp>
      <p:sp>
        <p:nvSpPr>
          <p:cNvPr id="13" name="TextBox 3"/>
          <p:cNvSpPr txBox="1"/>
          <p:nvPr/>
        </p:nvSpPr>
        <p:spPr>
          <a:xfrm>
            <a:off x="731521" y="1457271"/>
            <a:ext cx="9855023" cy="1011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在命令行 窗口中分别输入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–version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及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–version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看版本提示，如果版本提示与自己安装的版本号一致，则代表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环境搭建成功。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40" y="2656325"/>
            <a:ext cx="7324725" cy="1419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4476740-0F92-9017-DDBD-05D8EB727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358" y="1521338"/>
            <a:ext cx="5178494" cy="2327947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94045" y="997623"/>
            <a:ext cx="4199987" cy="517190"/>
          </a:xfrm>
        </p:spPr>
        <p:txBody>
          <a:bodyPr/>
          <a:lstStyle/>
          <a:p>
            <a:r>
              <a:rPr kumimoji="1" lang="en-US" altLang="zh-CN" dirty="0" err="1"/>
              <a:t>Javac</a:t>
            </a:r>
            <a:r>
              <a:rPr kumimoji="1" lang="en-US" altLang="zh-CN" dirty="0"/>
              <a:t>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介绍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2403" y="4356888"/>
            <a:ext cx="8381415" cy="1503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说明：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将来我们写好的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都是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高级语言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计算机底层硬件不能识别这些语言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必须先通过</a:t>
            </a:r>
            <a:r>
              <a:rPr lang="en-US" altLang="zh-CN" sz="1600" b="1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编译工具进行翻译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，然后再通过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执行工具执行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才可以驱动机器干活</a:t>
            </a:r>
            <a:r>
              <a:rPr lang="zh-CN" altLang="en-US" sz="16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600" b="1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994032" y="3429000"/>
            <a:ext cx="14862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480313" y="3203318"/>
            <a:ext cx="209119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编译工具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013111" y="2989766"/>
            <a:ext cx="14862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480312" y="2725462"/>
            <a:ext cx="209119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执行工具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357370" y="1295400"/>
            <a:ext cx="7141210" cy="4511040"/>
          </a:xfrm>
        </p:spPr>
        <p:txBody>
          <a:bodyPr/>
          <a:lstStyle/>
          <a:p>
            <a:r>
              <a:rPr lang="zh-CN" altLang="en-US" sz="1600" dirty="0"/>
              <a:t>搭建</a:t>
            </a:r>
            <a:r>
              <a:rPr lang="en-US" altLang="zh-CN" sz="1600" dirty="0"/>
              <a:t>java</a:t>
            </a:r>
            <a:r>
              <a:rPr lang="zh-CN" altLang="en-US" sz="1600" dirty="0"/>
              <a:t>开发环境需要安装什么？去哪里下载？</a:t>
            </a:r>
            <a:endParaRPr lang="en-US" altLang="zh-CN" sz="1600" b="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b="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Development Kit ) 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开发者工具包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  Oracle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官网。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JDK</a:t>
            </a:r>
            <a:r>
              <a:rPr lang="zh-CN" altLang="en-US" sz="1600" dirty="0"/>
              <a:t>目前发展到哪里了，</a:t>
            </a:r>
            <a:r>
              <a:rPr lang="en-US" altLang="zh-CN" sz="1600" dirty="0"/>
              <a:t>LTS</a:t>
            </a:r>
            <a:r>
              <a:rPr lang="zh-CN" altLang="en-US" sz="1600" dirty="0"/>
              <a:t>版本有哪些，企业使用的</a:t>
            </a:r>
            <a:r>
              <a:rPr lang="en-US" altLang="zh-CN" sz="1600" dirty="0"/>
              <a:t>JDK</a:t>
            </a:r>
            <a:r>
              <a:rPr lang="zh-CN" altLang="en-US" sz="1600" dirty="0"/>
              <a:t>有什么特点？</a:t>
            </a:r>
            <a:endParaRPr lang="en-US" altLang="zh-CN" sz="16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 18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 8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11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17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，很多企业还在使用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 8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如何验证</a:t>
            </a:r>
            <a:r>
              <a:rPr lang="en-US" altLang="zh-CN" sz="1600" dirty="0"/>
              <a:t>JDK</a:t>
            </a:r>
            <a:r>
              <a:rPr lang="zh-CN" altLang="en-US" sz="1600" dirty="0"/>
              <a:t>是否安装成功了？</a:t>
            </a:r>
            <a:endParaRPr lang="en-US" altLang="zh-CN" sz="16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在命令行窗口中，输入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-version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 -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version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看版本号。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262626"/>
                </a:solidFill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</a:rPr>
              <a:t>开发环境最重要的</a:t>
            </a:r>
            <a:r>
              <a:rPr lang="en-US" altLang="zh-CN" sz="1600" dirty="0">
                <a:solidFill>
                  <a:srgbClr val="262626"/>
                </a:solidFill>
              </a:rPr>
              <a:t>2</a:t>
            </a:r>
            <a:r>
              <a:rPr lang="zh-CN" altLang="en-US" sz="1600" dirty="0">
                <a:solidFill>
                  <a:srgbClr val="262626"/>
                </a:solidFill>
              </a:rPr>
              <a:t>个命令是什么啊？</a:t>
            </a:r>
            <a:endParaRPr lang="en-US" altLang="zh-CN" sz="1600" dirty="0">
              <a:solidFill>
                <a:srgbClr val="262626"/>
              </a:solidFill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编译命令、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执行命令。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>
              <a:lnSpc>
                <a:spcPct val="200000"/>
              </a:lnSpc>
            </a:pP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3"/>
          <p:cNvSpPr txBox="1"/>
          <p:nvPr/>
        </p:nvSpPr>
        <p:spPr>
          <a:xfrm>
            <a:off x="648650" y="1226002"/>
            <a:ext cx="469779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补充几个命令行窗口的常用命令（记一下）</a:t>
            </a: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718832" y="2015411"/>
          <a:ext cx="6549715" cy="3858681"/>
        </p:xfrm>
        <a:graphic>
          <a:graphicData uri="http://schemas.openxmlformats.org/drawingml/2006/table">
            <a:tbl>
              <a:tblPr/>
              <a:tblGrid>
                <a:gridCol w="1647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1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184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常用命令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作用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7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   盘符：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切换到某个盘下：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：， 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C: </a:t>
                      </a:r>
                      <a:endParaRPr kumimoji="0" lang="zh-CN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5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dir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查看当前路径下的文件信息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847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进入单级目录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: cd itheima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进入多级目录</a:t>
                      </a:r>
                      <a:r>
                        <a:rPr kumimoji="0" lang="en-US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: cd  D:\itheima\JavaSE\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第一天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回退到上一级目录：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 ..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回退到盘符根目录：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cd \</a:t>
                      </a: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7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cls</a:t>
                      </a:r>
                      <a:endParaRPr kumimoji="0" lang="zh-CN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清屏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436342" y="1277568"/>
            <a:ext cx="7615699" cy="4511040"/>
          </a:xfrm>
        </p:spPr>
        <p:txBody>
          <a:bodyPr/>
          <a:lstStyle/>
          <a:p>
            <a:r>
              <a:rPr lang="zh-CN" altLang="en-US" dirty="0"/>
              <a:t> 命令行窗口中常用的命令有哪些？</a:t>
            </a:r>
            <a:endParaRPr lang="en-US" altLang="zh-CN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盘符：</a:t>
            </a:r>
            <a:endParaRPr lang="en-US" altLang="zh-CN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dir</a:t>
            </a:r>
            <a:endParaRPr lang="en-US" altLang="zh-CN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cd </a:t>
            </a:r>
            <a:r>
              <a:rPr lang="zh-CN" altLang="en-US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路径 </a:t>
            </a:r>
            <a:endParaRPr lang="en-US" altLang="zh-CN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cls</a:t>
            </a:r>
            <a:endParaRPr lang="en-US" altLang="zh-CN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81881" y="1472736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的组成、跨平台原理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安装后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46461" y="1026893"/>
            <a:ext cx="10749599" cy="517190"/>
          </a:xfrm>
        </p:spPr>
        <p:txBody>
          <a:bodyPr/>
          <a:lstStyle/>
          <a:p>
            <a:r>
              <a:rPr kumimoji="1" lang="en-US" altLang="zh-CN"/>
              <a:t>Java </a:t>
            </a:r>
            <a:r>
              <a:rPr kumimoji="1" lang="zh-CN" altLang="en-US" dirty="0"/>
              <a:t>程序开发的三个步骤</a:t>
            </a:r>
          </a:p>
        </p:txBody>
      </p:sp>
      <p:sp>
        <p:nvSpPr>
          <p:cNvPr id="18" name="TextBox 9"/>
          <p:cNvSpPr txBox="1"/>
          <p:nvPr/>
        </p:nvSpPr>
        <p:spPr>
          <a:xfrm>
            <a:off x="710880" y="1379483"/>
            <a:ext cx="6532400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开发 </a:t>
            </a: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Java 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程序，需要三个步骤：</a:t>
            </a:r>
            <a:r>
              <a:rPr lang="zh-CN" altLang="en-US" sz="1600" dirty="0">
                <a:solidFill>
                  <a:srgbClr val="C00000"/>
                </a:solidFill>
                <a:ea typeface="Alibaba PuHuiTi R" pitchFamily="18" charset="-122"/>
              </a:rPr>
              <a:t>编写代码，编译代码，运行代码</a:t>
            </a:r>
            <a:endParaRPr lang="en-US" altLang="zh-CN" sz="1600" dirty="0">
              <a:solidFill>
                <a:srgbClr val="C00000"/>
              </a:solidFill>
              <a:ea typeface="Alibaba PuHuiTi R" pitchFamily="18" charset="-122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29" y="2564726"/>
            <a:ext cx="635000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文本框 19"/>
          <p:cNvSpPr txBox="1"/>
          <p:nvPr/>
        </p:nvSpPr>
        <p:spPr>
          <a:xfrm>
            <a:off x="3667240" y="3444237"/>
            <a:ext cx="167545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.java</a:t>
            </a:r>
            <a:endParaRPr lang="zh-CN" altLang="en-US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670157" y="2564726"/>
            <a:ext cx="1151467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</a:t>
            </a:r>
            <a:r>
              <a:rPr lang="zh-CN" altLang="en-US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编译代码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652" y="2564726"/>
            <a:ext cx="635000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文本框 23"/>
          <p:cNvSpPr txBox="1"/>
          <p:nvPr/>
        </p:nvSpPr>
        <p:spPr>
          <a:xfrm>
            <a:off x="7313982" y="3458336"/>
            <a:ext cx="1757404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en-US" altLang="zh-CN" sz="1400" dirty="0" err="1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.class</a:t>
            </a:r>
            <a:endParaRPr lang="zh-CN" altLang="en-US" sz="1400" dirty="0">
              <a:solidFill>
                <a:srgbClr val="AD2B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26483" y="3762061"/>
            <a:ext cx="16754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【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源代码文件</a:t>
            </a: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】</a:t>
            </a:r>
            <a:endParaRPr lang="zh-CN" altLang="en-US" sz="14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49824" y="3725342"/>
            <a:ext cx="1443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【</a:t>
            </a:r>
            <a:r>
              <a:rPr lang="zh-CN" altLang="en-US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字节码文件</a:t>
            </a:r>
            <a:r>
              <a:rPr lang="en-US" altLang="zh-CN" sz="14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】</a:t>
            </a:r>
            <a:endParaRPr lang="zh-CN" altLang="en-US" sz="14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7" name="直接箭头连接符 26"/>
          <p:cNvCxnSpPr>
            <a:stCxn id="20" idx="3"/>
            <a:endCxn id="24" idx="1"/>
          </p:cNvCxnSpPr>
          <p:nvPr/>
        </p:nvCxnSpPr>
        <p:spPr>
          <a:xfrm>
            <a:off x="5342699" y="3598126"/>
            <a:ext cx="1971283" cy="140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9083389" y="3622943"/>
            <a:ext cx="19882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9248825" y="2564726"/>
            <a:ext cx="1151467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3.</a:t>
            </a:r>
            <a:r>
              <a:rPr lang="zh-CN" altLang="en-US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运行代码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9248825" y="3200868"/>
            <a:ext cx="1557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运行</a:t>
            </a: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2603715" y="3598125"/>
            <a:ext cx="97792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244" y="3050197"/>
            <a:ext cx="1087857" cy="90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矩形 37"/>
          <p:cNvSpPr/>
          <p:nvPr/>
        </p:nvSpPr>
        <p:spPr>
          <a:xfrm>
            <a:off x="2400035" y="2577426"/>
            <a:ext cx="1426448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1.</a:t>
            </a:r>
            <a:r>
              <a:rPr lang="zh-CN" altLang="en-US" sz="1400" b="1" dirty="0">
                <a:solidFill>
                  <a:srgbClr val="FFFFFF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编写代码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46461" y="4872186"/>
            <a:ext cx="87354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第一个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程序建议使用记事本书写。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建议代码文件名全英文，首字母大写，满足驼峰模式，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源代码文件的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后缀必须是</a:t>
            </a:r>
            <a:r>
              <a:rPr lang="en-US" altLang="zh-CN" sz="160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.java</a:t>
            </a:r>
            <a:r>
              <a:rPr lang="zh-CN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20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6461" y="4491391"/>
            <a:ext cx="1570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注意事项：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555001" y="3164212"/>
            <a:ext cx="1746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rgbClr val="0070C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1" y="1121832"/>
            <a:ext cx="1549720" cy="517190"/>
          </a:xfrm>
        </p:spPr>
        <p:txBody>
          <a:bodyPr/>
          <a:lstStyle/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143" y="2753481"/>
            <a:ext cx="2392575" cy="359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 descr="C:\Users\admin\Desktop\816222-20150928161843261-15765266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483" y="2731616"/>
            <a:ext cx="2988072" cy="178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99" y="5629796"/>
            <a:ext cx="20447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占位符 3"/>
          <p:cNvSpPr txBox="1"/>
          <p:nvPr/>
        </p:nvSpPr>
        <p:spPr>
          <a:xfrm>
            <a:off x="710881" y="955052"/>
            <a:ext cx="233453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Java</a:t>
            </a:r>
            <a:r>
              <a:rPr kumimoji="1" lang="zh-CN" altLang="en-US" dirty="0"/>
              <a:t>背景知识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852" y="3257605"/>
            <a:ext cx="2277817" cy="123506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60011" y="6341582"/>
            <a:ext cx="28624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1955</a:t>
            </a:r>
            <a:r>
              <a:rPr lang="zh-CN" altLang="en-US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</a:t>
            </a:r>
            <a:r>
              <a:rPr lang="en-US" altLang="zh-CN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</a:t>
            </a:r>
            <a:r>
              <a:rPr lang="zh-CN" altLang="en-US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月</a:t>
            </a:r>
            <a:r>
              <a:rPr lang="en-US" altLang="zh-CN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19</a:t>
            </a:r>
            <a:r>
              <a:rPr lang="zh-CN" altLang="en-US" sz="1100" i="0" dirty="0"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日出生于加拿大</a:t>
            </a:r>
            <a:endParaRPr lang="zh-CN" altLang="en-US" sz="11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852" y="4422567"/>
            <a:ext cx="1916589" cy="227810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10880" y="1428798"/>
            <a:ext cx="9848451" cy="1996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是美国 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sun 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公司（</a:t>
            </a:r>
            <a:r>
              <a:rPr lang="en-US" altLang="zh-CN" sz="1600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Stanford University Network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）</a:t>
            </a:r>
            <a:r>
              <a:rPr lang="zh-CN" altLang="en-US" sz="16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在</a:t>
            </a:r>
            <a:r>
              <a:rPr lang="en-US" altLang="zh-CN" sz="16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1995</a:t>
            </a:r>
            <a:r>
              <a:rPr lang="zh-CN" altLang="en-US" sz="16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年推出的一门计算机</a:t>
            </a:r>
            <a:r>
              <a:rPr lang="zh-CN" altLang="en-US" sz="1600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高级编程语言</a:t>
            </a:r>
            <a:r>
              <a:rPr lang="zh-CN" altLang="en-US" sz="16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ava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早期称为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Oak(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橡树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，后期改名为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ava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之父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詹姆斯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·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高斯林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(James Gosling)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2009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年 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公司被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公司收购。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-0.353 0.1666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56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46461" y="1026893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编写代码</a:t>
            </a:r>
          </a:p>
        </p:txBody>
      </p:sp>
      <p:sp>
        <p:nvSpPr>
          <p:cNvPr id="31" name="TextBox 3"/>
          <p:cNvSpPr txBox="1">
            <a:spLocks noChangeArrowheads="1"/>
          </p:cNvSpPr>
          <p:nvPr/>
        </p:nvSpPr>
        <p:spPr bwMode="auto">
          <a:xfrm>
            <a:off x="746461" y="1530330"/>
            <a:ext cx="10303832" cy="427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第一个程序的代码如下：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4109" y="4805109"/>
            <a:ext cx="6094708" cy="795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注意：文件名称必须与代码中的类名称一致。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保存文件：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ctrl + s</a:t>
            </a:r>
            <a:endParaRPr lang="zh-CN" altLang="en-US" sz="16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AED5A8-5703-8797-B1DE-5C8FF74E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33" y="2098999"/>
            <a:ext cx="7630064" cy="25091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46461" y="1026893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编译代码、运行代码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46461" y="1664944"/>
            <a:ext cx="7543800" cy="41115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编译：</a:t>
            </a:r>
            <a:r>
              <a:rPr lang="en-US" altLang="zh-CN" sz="1600" dirty="0" err="1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javac</a:t>
            </a: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 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文件名</a:t>
            </a: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.java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运行：</a:t>
            </a:r>
            <a:r>
              <a:rPr lang="en-US" altLang="zh-CN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java </a:t>
            </a: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类名</a:t>
            </a: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dirty="0">
              <a:solidFill>
                <a:srgbClr val="262626"/>
              </a:solidFill>
              <a:latin typeface="微软雅黑" panose="020B0503020204020204" pitchFamily="34" charset="-122"/>
              <a:ea typeface="Alibaba PuHuiTi R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1048678" y="2198898"/>
            <a:ext cx="3314058" cy="41819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60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范例：</a:t>
            </a:r>
            <a:r>
              <a:rPr lang="en-US" altLang="zh-CN" b="1" dirty="0" err="1">
                <a:solidFill>
                  <a:srgbClr val="C00000"/>
                </a:solidFill>
              </a:rPr>
              <a:t>javac</a:t>
            </a:r>
            <a:r>
              <a:rPr lang="en-US" altLang="zh-CN" b="1" dirty="0">
                <a:solidFill>
                  <a:srgbClr val="C00000"/>
                </a:solidFill>
              </a:rPr>
              <a:t> HelloWorld.java</a:t>
            </a: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1152045" y="5193056"/>
            <a:ext cx="2469400" cy="41819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rgbClr val="262626"/>
                </a:solidFill>
                <a:latin typeface="微软雅黑" panose="020B0503020204020204" pitchFamily="34" charset="-122"/>
                <a:ea typeface="Alibaba PuHuiTi R"/>
              </a:rPr>
              <a:t>范例：</a:t>
            </a:r>
            <a:r>
              <a:rPr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Alibaba PuHuiTi R"/>
              </a:rPr>
              <a:t>java HelloWorld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27" y="2829751"/>
            <a:ext cx="3000375" cy="1581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227" y="5128796"/>
            <a:ext cx="5867400" cy="733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777" y="2131314"/>
            <a:ext cx="6038850" cy="4857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46461" y="1026893"/>
            <a:ext cx="10749599" cy="517190"/>
          </a:xfrm>
        </p:spPr>
        <p:txBody>
          <a:bodyPr/>
          <a:lstStyle/>
          <a:p>
            <a:r>
              <a:rPr kumimoji="1" lang="en-US" altLang="zh-CN" dirty="0"/>
              <a:t>HelloWorld</a:t>
            </a:r>
            <a:r>
              <a:rPr kumimoji="1" lang="zh-CN" altLang="en-US" dirty="0"/>
              <a:t>程序介绍</a:t>
            </a:r>
          </a:p>
        </p:txBody>
      </p:sp>
      <p:sp>
        <p:nvSpPr>
          <p:cNvPr id="12" name="TextBox 3"/>
          <p:cNvSpPr txBox="1"/>
          <p:nvPr/>
        </p:nvSpPr>
        <p:spPr>
          <a:xfrm>
            <a:off x="710880" y="2122651"/>
            <a:ext cx="5770944" cy="2246769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HelloWorld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 HelloWorld 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400" dirty="0">
              <a:solidFill>
                <a:srgbClr val="080808"/>
              </a:solidFill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3" name="连接符: 肘形 12"/>
          <p:cNvCxnSpPr/>
          <p:nvPr/>
        </p:nvCxnSpPr>
        <p:spPr>
          <a:xfrm flipV="1">
            <a:off x="1693572" y="1635973"/>
            <a:ext cx="5157989" cy="521238"/>
          </a:xfrm>
          <a:prstGeom prst="bentConnector3">
            <a:avLst>
              <a:gd name="adj1" fmla="val -62"/>
            </a:avLst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/>
          <p:cNvSpPr txBox="1"/>
          <p:nvPr/>
        </p:nvSpPr>
        <p:spPr>
          <a:xfrm>
            <a:off x="6851561" y="1362855"/>
            <a:ext cx="4989144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：定义一个类，后面跟上的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类名称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1211766" y="2929054"/>
            <a:ext cx="5639795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8"/>
          <p:cNvSpPr txBox="1"/>
          <p:nvPr/>
        </p:nvSpPr>
        <p:spPr>
          <a:xfrm>
            <a:off x="6851561" y="2658026"/>
            <a:ext cx="489615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程序执行时的入口点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main</a:t>
            </a: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方法也称之为主方法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549831" y="3429000"/>
            <a:ext cx="530173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8"/>
          <p:cNvSpPr txBox="1"/>
          <p:nvPr/>
        </p:nvSpPr>
        <p:spPr>
          <a:xfrm>
            <a:off x="6851561" y="3200083"/>
            <a:ext cx="4989144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打印语句，使程序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在控制台打印双引号所包裹的内容</a:t>
            </a:r>
            <a:endParaRPr lang="en-US" altLang="zh-CN" sz="1600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2002665" y="2157211"/>
            <a:ext cx="1152659" cy="22891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>
            <a:off x="3596352" y="3028148"/>
            <a:ext cx="1152659" cy="228917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401963" y="1173480"/>
            <a:ext cx="6952773" cy="4511040"/>
          </a:xfrm>
        </p:spPr>
        <p:txBody>
          <a:bodyPr/>
          <a:lstStyle/>
          <a:p>
            <a:pPr lvl="1">
              <a:lnSpc>
                <a:spcPct val="20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、开发一个</a:t>
            </a: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程序要经历哪些步骤？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编写、编译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、运行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(java)</a:t>
            </a:r>
          </a:p>
          <a:p>
            <a:pPr lvl="1">
              <a:lnSpc>
                <a:spcPct val="200000"/>
              </a:lnSpc>
            </a:pP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代码编写有什么基本要求？</a:t>
            </a:r>
            <a:endParaRPr lang="en-US" altLang="zh-CN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文件名称的后缀必须是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结尾。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文件名称必须与代码的类名称一致。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必须使用英文模式下的符号。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1504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2148926" y="986958"/>
            <a:ext cx="9214230" cy="517190"/>
          </a:xfrm>
        </p:spPr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入门程序练习</a:t>
            </a:r>
          </a:p>
        </p:txBody>
      </p:sp>
      <p:sp>
        <p:nvSpPr>
          <p:cNvPr id="13" name="TextBox 58"/>
          <p:cNvSpPr txBox="1"/>
          <p:nvPr/>
        </p:nvSpPr>
        <p:spPr>
          <a:xfrm>
            <a:off x="5773358" y="987798"/>
            <a:ext cx="1176811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Alibaba PuHuiTi R"/>
              </a:rPr>
              <a:t>10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Alibaba PuHuiTi R"/>
              </a:rPr>
              <a:t>分钟</a:t>
            </a:r>
          </a:p>
        </p:txBody>
      </p:sp>
      <p:grpSp>
        <p:nvGrpSpPr>
          <p:cNvPr id="14" name="组合 59"/>
          <p:cNvGrpSpPr/>
          <p:nvPr/>
        </p:nvGrpSpPr>
        <p:grpSpPr>
          <a:xfrm>
            <a:off x="5575144" y="1158056"/>
            <a:ext cx="168673" cy="171618"/>
            <a:chOff x="2232463" y="1228214"/>
            <a:chExt cx="234702" cy="23880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" name="Freeform 15"/>
            <p:cNvSpPr/>
            <p:nvPr/>
          </p:nvSpPr>
          <p:spPr bwMode="auto">
            <a:xfrm>
              <a:off x="2232463" y="1232312"/>
              <a:ext cx="234702" cy="234702"/>
            </a:xfrm>
            <a:custGeom>
              <a:avLst/>
              <a:gdLst>
                <a:gd name="T0" fmla="*/ 400 w 800"/>
                <a:gd name="T1" fmla="*/ 800 h 800"/>
                <a:gd name="T2" fmla="*/ 0 w 800"/>
                <a:gd name="T3" fmla="*/ 400 h 800"/>
                <a:gd name="T4" fmla="*/ 400 w 800"/>
                <a:gd name="T5" fmla="*/ 0 h 800"/>
                <a:gd name="T6" fmla="*/ 624 w 800"/>
                <a:gd name="T7" fmla="*/ 69 h 800"/>
                <a:gd name="T8" fmla="*/ 630 w 800"/>
                <a:gd name="T9" fmla="*/ 100 h 800"/>
                <a:gd name="T10" fmla="*/ 599 w 800"/>
                <a:gd name="T11" fmla="*/ 106 h 800"/>
                <a:gd name="T12" fmla="*/ 400 w 800"/>
                <a:gd name="T13" fmla="*/ 45 h 800"/>
                <a:gd name="T14" fmla="*/ 45 w 800"/>
                <a:gd name="T15" fmla="*/ 400 h 800"/>
                <a:gd name="T16" fmla="*/ 400 w 800"/>
                <a:gd name="T17" fmla="*/ 755 h 800"/>
                <a:gd name="T18" fmla="*/ 755 w 800"/>
                <a:gd name="T19" fmla="*/ 400 h 800"/>
                <a:gd name="T20" fmla="*/ 777 w 800"/>
                <a:gd name="T21" fmla="*/ 377 h 800"/>
                <a:gd name="T22" fmla="*/ 800 w 800"/>
                <a:gd name="T23" fmla="*/ 400 h 800"/>
                <a:gd name="T24" fmla="*/ 400 w 800"/>
                <a:gd name="T25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00" h="800">
                  <a:moveTo>
                    <a:pt x="400" y="800"/>
                  </a:moveTo>
                  <a:cubicBezTo>
                    <a:pt x="179" y="800"/>
                    <a:pt x="0" y="620"/>
                    <a:pt x="0" y="400"/>
                  </a:cubicBezTo>
                  <a:cubicBezTo>
                    <a:pt x="0" y="179"/>
                    <a:pt x="179" y="0"/>
                    <a:pt x="400" y="0"/>
                  </a:cubicBezTo>
                  <a:cubicBezTo>
                    <a:pt x="480" y="0"/>
                    <a:pt x="558" y="24"/>
                    <a:pt x="624" y="69"/>
                  </a:cubicBezTo>
                  <a:cubicBezTo>
                    <a:pt x="635" y="76"/>
                    <a:pt x="637" y="90"/>
                    <a:pt x="630" y="100"/>
                  </a:cubicBezTo>
                  <a:cubicBezTo>
                    <a:pt x="623" y="111"/>
                    <a:pt x="609" y="113"/>
                    <a:pt x="599" y="106"/>
                  </a:cubicBezTo>
                  <a:cubicBezTo>
                    <a:pt x="540" y="66"/>
                    <a:pt x="471" y="45"/>
                    <a:pt x="400" y="45"/>
                  </a:cubicBezTo>
                  <a:cubicBezTo>
                    <a:pt x="204" y="45"/>
                    <a:pt x="45" y="204"/>
                    <a:pt x="45" y="400"/>
                  </a:cubicBezTo>
                  <a:cubicBezTo>
                    <a:pt x="45" y="595"/>
                    <a:pt x="204" y="755"/>
                    <a:pt x="400" y="755"/>
                  </a:cubicBezTo>
                  <a:cubicBezTo>
                    <a:pt x="595" y="755"/>
                    <a:pt x="755" y="595"/>
                    <a:pt x="755" y="400"/>
                  </a:cubicBezTo>
                  <a:cubicBezTo>
                    <a:pt x="755" y="387"/>
                    <a:pt x="765" y="377"/>
                    <a:pt x="777" y="377"/>
                  </a:cubicBezTo>
                  <a:cubicBezTo>
                    <a:pt x="790" y="377"/>
                    <a:pt x="800" y="387"/>
                    <a:pt x="800" y="400"/>
                  </a:cubicBezTo>
                  <a:cubicBezTo>
                    <a:pt x="800" y="620"/>
                    <a:pt x="620" y="800"/>
                    <a:pt x="400" y="8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2383219" y="1228214"/>
              <a:ext cx="46692" cy="49051"/>
            </a:xfrm>
            <a:custGeom>
              <a:avLst/>
              <a:gdLst>
                <a:gd name="T0" fmla="*/ 23 w 159"/>
                <a:gd name="T1" fmla="*/ 167 h 167"/>
                <a:gd name="T2" fmla="*/ 1 w 159"/>
                <a:gd name="T3" fmla="*/ 147 h 167"/>
                <a:gd name="T4" fmla="*/ 22 w 159"/>
                <a:gd name="T5" fmla="*/ 122 h 167"/>
                <a:gd name="T6" fmla="*/ 112 w 159"/>
                <a:gd name="T7" fmla="*/ 115 h 167"/>
                <a:gd name="T8" fmla="*/ 105 w 159"/>
                <a:gd name="T9" fmla="*/ 25 h 167"/>
                <a:gd name="T10" fmla="*/ 125 w 159"/>
                <a:gd name="T11" fmla="*/ 1 h 167"/>
                <a:gd name="T12" fmla="*/ 150 w 159"/>
                <a:gd name="T13" fmla="*/ 22 h 167"/>
                <a:gd name="T14" fmla="*/ 158 w 159"/>
                <a:gd name="T15" fmla="*/ 134 h 167"/>
                <a:gd name="T16" fmla="*/ 138 w 159"/>
                <a:gd name="T17" fmla="*/ 159 h 167"/>
                <a:gd name="T18" fmla="*/ 25 w 159"/>
                <a:gd name="T19" fmla="*/ 167 h 167"/>
                <a:gd name="T20" fmla="*/ 23 w 159"/>
                <a:gd name="T21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67">
                  <a:moveTo>
                    <a:pt x="23" y="167"/>
                  </a:moveTo>
                  <a:cubicBezTo>
                    <a:pt x="12" y="167"/>
                    <a:pt x="2" y="158"/>
                    <a:pt x="1" y="147"/>
                  </a:cubicBezTo>
                  <a:cubicBezTo>
                    <a:pt x="0" y="134"/>
                    <a:pt x="9" y="123"/>
                    <a:pt x="22" y="122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4" y="13"/>
                    <a:pt x="113" y="2"/>
                    <a:pt x="125" y="1"/>
                  </a:cubicBezTo>
                  <a:cubicBezTo>
                    <a:pt x="138" y="0"/>
                    <a:pt x="149" y="10"/>
                    <a:pt x="150" y="22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9" y="147"/>
                    <a:pt x="150" y="158"/>
                    <a:pt x="138" y="159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4" y="167"/>
                    <a:pt x="24" y="167"/>
                    <a:pt x="23" y="16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2340501" y="1262240"/>
              <a:ext cx="18130" cy="18255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2340501" y="1420446"/>
              <a:ext cx="18130" cy="1813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2419604" y="1342336"/>
              <a:ext cx="18255" cy="18255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20"/>
            <p:cNvSpPr>
              <a:spLocks noChangeArrowheads="1"/>
            </p:cNvSpPr>
            <p:nvPr/>
          </p:nvSpPr>
          <p:spPr bwMode="auto">
            <a:xfrm>
              <a:off x="2261522" y="1342336"/>
              <a:ext cx="18255" cy="18255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2341867" y="1295396"/>
              <a:ext cx="15647" cy="65195"/>
            </a:xfrm>
            <a:custGeom>
              <a:avLst/>
              <a:gdLst>
                <a:gd name="T0" fmla="*/ 26 w 53"/>
                <a:gd name="T1" fmla="*/ 222 h 222"/>
                <a:gd name="T2" fmla="*/ 26 w 53"/>
                <a:gd name="T3" fmla="*/ 222 h 222"/>
                <a:gd name="T4" fmla="*/ 0 w 53"/>
                <a:gd name="T5" fmla="*/ 195 h 222"/>
                <a:gd name="T6" fmla="*/ 0 w 53"/>
                <a:gd name="T7" fmla="*/ 27 h 222"/>
                <a:gd name="T8" fmla="*/ 26 w 53"/>
                <a:gd name="T9" fmla="*/ 0 h 222"/>
                <a:gd name="T10" fmla="*/ 26 w 53"/>
                <a:gd name="T11" fmla="*/ 0 h 222"/>
                <a:gd name="T12" fmla="*/ 53 w 53"/>
                <a:gd name="T13" fmla="*/ 27 h 222"/>
                <a:gd name="T14" fmla="*/ 53 w 53"/>
                <a:gd name="T15" fmla="*/ 195 h 222"/>
                <a:gd name="T16" fmla="*/ 26 w 53"/>
                <a:gd name="T17" fmla="*/ 22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222">
                  <a:moveTo>
                    <a:pt x="26" y="222"/>
                  </a:moveTo>
                  <a:cubicBezTo>
                    <a:pt x="26" y="222"/>
                    <a:pt x="26" y="222"/>
                    <a:pt x="26" y="222"/>
                  </a:cubicBezTo>
                  <a:cubicBezTo>
                    <a:pt x="12" y="222"/>
                    <a:pt x="0" y="210"/>
                    <a:pt x="0" y="19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1" y="0"/>
                    <a:pt x="53" y="12"/>
                    <a:pt x="53" y="27"/>
                  </a:cubicBezTo>
                  <a:cubicBezTo>
                    <a:pt x="53" y="195"/>
                    <a:pt x="53" y="195"/>
                    <a:pt x="53" y="195"/>
                  </a:cubicBezTo>
                  <a:cubicBezTo>
                    <a:pt x="53" y="210"/>
                    <a:pt x="41" y="222"/>
                    <a:pt x="26" y="2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2341867" y="1344696"/>
              <a:ext cx="71652" cy="15895"/>
            </a:xfrm>
            <a:custGeom>
              <a:avLst/>
              <a:gdLst>
                <a:gd name="T0" fmla="*/ 0 w 244"/>
                <a:gd name="T1" fmla="*/ 27 h 54"/>
                <a:gd name="T2" fmla="*/ 0 w 244"/>
                <a:gd name="T3" fmla="*/ 27 h 54"/>
                <a:gd name="T4" fmla="*/ 26 w 244"/>
                <a:gd name="T5" fmla="*/ 0 h 54"/>
                <a:gd name="T6" fmla="*/ 218 w 244"/>
                <a:gd name="T7" fmla="*/ 0 h 54"/>
                <a:gd name="T8" fmla="*/ 244 w 244"/>
                <a:gd name="T9" fmla="*/ 27 h 54"/>
                <a:gd name="T10" fmla="*/ 244 w 244"/>
                <a:gd name="T11" fmla="*/ 27 h 54"/>
                <a:gd name="T12" fmla="*/ 218 w 244"/>
                <a:gd name="T13" fmla="*/ 54 h 54"/>
                <a:gd name="T14" fmla="*/ 26 w 244"/>
                <a:gd name="T15" fmla="*/ 54 h 54"/>
                <a:gd name="T16" fmla="*/ 0 w 244"/>
                <a:gd name="T17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4" h="54">
                  <a:moveTo>
                    <a:pt x="0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18" y="0"/>
                    <a:pt x="218" y="0"/>
                    <a:pt x="218" y="0"/>
                  </a:cubicBezTo>
                  <a:cubicBezTo>
                    <a:pt x="232" y="0"/>
                    <a:pt x="244" y="12"/>
                    <a:pt x="244" y="27"/>
                  </a:cubicBezTo>
                  <a:cubicBezTo>
                    <a:pt x="244" y="27"/>
                    <a:pt x="244" y="27"/>
                    <a:pt x="244" y="27"/>
                  </a:cubicBezTo>
                  <a:cubicBezTo>
                    <a:pt x="244" y="42"/>
                    <a:pt x="232" y="54"/>
                    <a:pt x="218" y="54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12" y="54"/>
                    <a:pt x="0" y="42"/>
                    <a:pt x="0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hangingPunct="1">
                <a:defRPr/>
              </a:pPr>
              <a:endParaRPr lang="zh-CN" altLang="en-US" dirty="0">
                <a:latin typeface="微软雅黑" panose="020B0503020204020204" pitchFamily="34" charset="-122"/>
                <a:ea typeface="Alibaba PuHuiTi B"/>
              </a:endParaRPr>
            </a:p>
          </p:txBody>
        </p:sp>
      </p:grpSp>
      <p:sp>
        <p:nvSpPr>
          <p:cNvPr id="23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866974" y="1842247"/>
            <a:ext cx="10496182" cy="4219575"/>
          </a:xfrm>
        </p:spPr>
        <p:txBody>
          <a:bodyPr/>
          <a:lstStyle/>
          <a:p>
            <a:r>
              <a:rPr lang="zh-CN" altLang="en-US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需求：完成入门程序的编写、编译、运行。</a:t>
            </a:r>
            <a:endParaRPr lang="en-US" altLang="zh-CN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76" y="2595176"/>
            <a:ext cx="55499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354988" y="805861"/>
            <a:ext cx="6085059" cy="5630204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的组成、跨平台原理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安装后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10880" y="1612098"/>
            <a:ext cx="7088538" cy="4831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的文件扩展名没有勾选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代码写了，但是忘记保存了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文件名和类名不一致。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大小写错误，单词拼写错误，存在中文符号，找不到main方法。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括号不配对。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编译或执行工具使用不当。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</a:p>
        </p:txBody>
      </p:sp>
      <p:sp>
        <p:nvSpPr>
          <p:cNvPr id="7" name="文本占位符 3"/>
          <p:cNvSpPr txBox="1"/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/>
          <p:cNvSpPr txBox="1"/>
          <p:nvPr/>
        </p:nvSpPr>
        <p:spPr>
          <a:xfrm>
            <a:off x="731521" y="1309256"/>
            <a:ext cx="6419586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的文件扩展名没有勾选。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44" y="2198162"/>
            <a:ext cx="8110701" cy="3029585"/>
          </a:xfrm>
          <a:prstGeom prst="rect">
            <a:avLst/>
          </a:prstGeom>
        </p:spPr>
      </p:pic>
      <p:sp>
        <p:nvSpPr>
          <p:cNvPr id="5" name="TextBox 9"/>
          <p:cNvSpPr txBox="1"/>
          <p:nvPr/>
        </p:nvSpPr>
        <p:spPr>
          <a:xfrm>
            <a:off x="813163" y="5242858"/>
            <a:ext cx="6419586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解决方案：必须勾选文件扩展名，再新建</a:t>
            </a:r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/>
          <p:cNvSpPr txBox="1"/>
          <p:nvPr/>
        </p:nvSpPr>
        <p:spPr>
          <a:xfrm>
            <a:off x="731521" y="1309256"/>
            <a:ext cx="6419586" cy="61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2.  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代码写对了，但是忘记保存了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E5B6C4-D3C8-1023-916A-64C1FE9F9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04" y="2124726"/>
            <a:ext cx="5556536" cy="18542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/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3.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  文件名和类名不一致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24" y="2092412"/>
            <a:ext cx="5149099" cy="2179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17" y="4481566"/>
            <a:ext cx="8734425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710879" y="1311527"/>
            <a:ext cx="6534578" cy="2458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世界上最流行的编程语言之一，在国内使用最为广泛的编程语言。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可移植性、安全可靠、性能较好。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开发社区最完善，功能最丰富。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占位符 3"/>
          <p:cNvSpPr txBox="1"/>
          <p:nvPr/>
        </p:nvSpPr>
        <p:spPr>
          <a:xfrm>
            <a:off x="710879" y="958084"/>
            <a:ext cx="233453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为什么用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457" y="3564295"/>
            <a:ext cx="3750529" cy="2642681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125" y="1311527"/>
            <a:ext cx="4674449" cy="218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CAEDD7-EAA9-61BA-2276-6E00B09B57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8" y="3632631"/>
            <a:ext cx="7288533" cy="23686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/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4.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  大小写错误，单词拼写错误，存在中文符号，找不到</a:t>
            </a: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main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方法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27" y="2078896"/>
            <a:ext cx="6189835" cy="21802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328" y="4508786"/>
            <a:ext cx="6451594" cy="19830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/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5.   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括号不配对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041" y="2045944"/>
            <a:ext cx="5843845" cy="20583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41" y="4334333"/>
            <a:ext cx="6696649" cy="205835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HelloWorld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案例常见错误</a:t>
            </a:r>
          </a:p>
        </p:txBody>
      </p:sp>
      <p:sp>
        <p:nvSpPr>
          <p:cNvPr id="18" name="TextBox 9"/>
          <p:cNvSpPr txBox="1"/>
          <p:nvPr/>
        </p:nvSpPr>
        <p:spPr>
          <a:xfrm>
            <a:off x="731521" y="1457271"/>
            <a:ext cx="6532400" cy="514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ct val="200000"/>
              </a:lnSpc>
              <a:buClr>
                <a:schemeClr val="tx1">
                  <a:lumMod val="85000"/>
                  <a:lumOff val="15000"/>
                </a:schemeClr>
              </a:buClr>
              <a:defRPr/>
            </a:pPr>
            <a:r>
              <a:rPr lang="en-US" altLang="zh-CN" sz="1600" dirty="0">
                <a:solidFill>
                  <a:srgbClr val="262626"/>
                </a:solidFill>
                <a:ea typeface="Alibaba PuHuiTi R" pitchFamily="18" charset="-122"/>
              </a:rPr>
              <a:t>6.   </a:t>
            </a:r>
            <a:r>
              <a:rPr lang="zh-CN" altLang="en-US" sz="1600" dirty="0">
                <a:solidFill>
                  <a:srgbClr val="262626"/>
                </a:solidFill>
                <a:ea typeface="Alibaba PuHuiTi R" pitchFamily="18" charset="-122"/>
              </a:rPr>
              <a:t>编译、执行使用不当。</a:t>
            </a:r>
            <a:endParaRPr lang="en-US" altLang="zh-CN" sz="1600" dirty="0">
              <a:solidFill>
                <a:srgbClr val="262626"/>
              </a:solidFill>
              <a:ea typeface="Alibaba PuHuiTi R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7" y="2051668"/>
            <a:ext cx="6496050" cy="21812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 txBox="1"/>
          <p:nvPr/>
        </p:nvSpPr>
        <p:spPr>
          <a:xfrm>
            <a:off x="1380772" y="1548395"/>
            <a:ext cx="9705447" cy="2070731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kumimoji="1" lang="zh-CN" altLang="en-US" sz="2800" dirty="0">
                <a:solidFill>
                  <a:srgbClr val="B70004"/>
                </a:solidFill>
              </a:rPr>
              <a:t>一个什么错都犯过的程序员，才是真正的程序员！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085" y="3231931"/>
            <a:ext cx="2858655" cy="2858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95911" y="1451952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的组成、跨平台原理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安装后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1971" y="1125014"/>
            <a:ext cx="10748057" cy="517190"/>
          </a:xfrm>
        </p:spPr>
        <p:txBody>
          <a:bodyPr/>
          <a:lstStyle/>
          <a:p>
            <a:r>
              <a:rPr lang="zh-CN" altLang="en-US" dirty="0"/>
              <a:t>计算机能认识的机器语言长什么样子？</a:t>
            </a:r>
          </a:p>
        </p:txBody>
      </p:sp>
      <p:sp>
        <p:nvSpPr>
          <p:cNvPr id="10" name="TextBox 8"/>
          <p:cNvSpPr txBox="1"/>
          <p:nvPr/>
        </p:nvSpPr>
        <p:spPr>
          <a:xfrm>
            <a:off x="721969" y="2131880"/>
            <a:ext cx="10295987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计算机底层都是硬件电路，可以通过不通电和通电，表示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17" y="3125311"/>
            <a:ext cx="4820677" cy="22362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3125311"/>
            <a:ext cx="3942099" cy="22208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721969" y="1677945"/>
            <a:ext cx="10295987" cy="430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机器语言：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00011100 00110101   ………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32" y="2062320"/>
            <a:ext cx="2385267" cy="3452159"/>
          </a:xfrm>
          <a:prstGeom prst="rect">
            <a:avLst/>
          </a:prstGeom>
        </p:spPr>
      </p:pic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10" y="1960720"/>
            <a:ext cx="3563906" cy="2432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3" y="1338262"/>
            <a:ext cx="8362950" cy="41814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6119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96953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/>
          <p:cNvSpPr/>
          <p:nvPr/>
        </p:nvSpPr>
        <p:spPr>
          <a:xfrm>
            <a:off x="477624" y="2511245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3" y="1338262"/>
            <a:ext cx="8362950" cy="4181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6669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97503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/>
          <p:cNvSpPr/>
          <p:nvPr/>
        </p:nvSpPr>
        <p:spPr>
          <a:xfrm>
            <a:off x="469741" y="2850204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3" y="1338262"/>
            <a:ext cx="8362950" cy="4181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6669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97503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/>
          <p:cNvSpPr/>
          <p:nvPr/>
        </p:nvSpPr>
        <p:spPr>
          <a:xfrm>
            <a:off x="469741" y="2850204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68544" y="1963638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能做什么</a:t>
            </a:r>
          </a:p>
        </p:txBody>
      </p:sp>
      <p:sp>
        <p:nvSpPr>
          <p:cNvPr id="3" name="椭圆 2"/>
          <p:cNvSpPr/>
          <p:nvPr/>
        </p:nvSpPr>
        <p:spPr bwMode="auto">
          <a:xfrm>
            <a:off x="4453883" y="1956983"/>
            <a:ext cx="3306425" cy="3304837"/>
          </a:xfrm>
          <a:prstGeom prst="ellipse">
            <a:avLst/>
          </a:prstGeom>
          <a:noFill/>
          <a:ln w="25400" cap="rnd">
            <a:solidFill>
              <a:srgbClr val="919191"/>
            </a:solidFill>
            <a:prstDash val="solid"/>
            <a:round/>
          </a:ln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" name="任意多边形: 形状 21"/>
          <p:cNvSpPr/>
          <p:nvPr/>
        </p:nvSpPr>
        <p:spPr bwMode="auto">
          <a:xfrm>
            <a:off x="5030090" y="2526439"/>
            <a:ext cx="2109635" cy="2108806"/>
          </a:xfrm>
          <a:custGeom>
            <a:avLst/>
            <a:gdLst>
              <a:gd name="T0" fmla="*/ 538 w 1076"/>
              <a:gd name="T1" fmla="*/ 1076 h 1076"/>
              <a:gd name="T2" fmla="*/ 0 w 1076"/>
              <a:gd name="T3" fmla="*/ 538 h 1076"/>
              <a:gd name="T4" fmla="*/ 538 w 1076"/>
              <a:gd name="T5" fmla="*/ 0 h 1076"/>
              <a:gd name="T6" fmla="*/ 1076 w 1076"/>
              <a:gd name="T7" fmla="*/ 538 h 1076"/>
              <a:gd name="T8" fmla="*/ 538 w 1076"/>
              <a:gd name="T9" fmla="*/ 1076 h 1076"/>
              <a:gd name="T10" fmla="*/ 538 w 1076"/>
              <a:gd name="T11" fmla="*/ 80 h 1076"/>
              <a:gd name="T12" fmla="*/ 80 w 1076"/>
              <a:gd name="T13" fmla="*/ 538 h 1076"/>
              <a:gd name="T14" fmla="*/ 538 w 1076"/>
              <a:gd name="T15" fmla="*/ 996 h 1076"/>
              <a:gd name="T16" fmla="*/ 996 w 1076"/>
              <a:gd name="T17" fmla="*/ 538 h 1076"/>
              <a:gd name="T18" fmla="*/ 538 w 1076"/>
              <a:gd name="T19" fmla="*/ 80 h 1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76" h="1076">
                <a:moveTo>
                  <a:pt x="538" y="1076"/>
                </a:moveTo>
                <a:cubicBezTo>
                  <a:pt x="241" y="1076"/>
                  <a:pt x="0" y="835"/>
                  <a:pt x="0" y="538"/>
                </a:cubicBezTo>
                <a:cubicBezTo>
                  <a:pt x="0" y="242"/>
                  <a:pt x="241" y="0"/>
                  <a:pt x="538" y="0"/>
                </a:cubicBezTo>
                <a:cubicBezTo>
                  <a:pt x="835" y="0"/>
                  <a:pt x="1076" y="242"/>
                  <a:pt x="1076" y="538"/>
                </a:cubicBezTo>
                <a:cubicBezTo>
                  <a:pt x="1076" y="835"/>
                  <a:pt x="835" y="1076"/>
                  <a:pt x="538" y="1076"/>
                </a:cubicBezTo>
                <a:close/>
                <a:moveTo>
                  <a:pt x="538" y="80"/>
                </a:moveTo>
                <a:cubicBezTo>
                  <a:pt x="286" y="80"/>
                  <a:pt x="80" y="286"/>
                  <a:pt x="80" y="538"/>
                </a:cubicBezTo>
                <a:cubicBezTo>
                  <a:pt x="80" y="791"/>
                  <a:pt x="286" y="996"/>
                  <a:pt x="538" y="996"/>
                </a:cubicBezTo>
                <a:cubicBezTo>
                  <a:pt x="791" y="996"/>
                  <a:pt x="996" y="791"/>
                  <a:pt x="996" y="538"/>
                </a:cubicBezTo>
                <a:cubicBezTo>
                  <a:pt x="996" y="286"/>
                  <a:pt x="791" y="80"/>
                  <a:pt x="538" y="80"/>
                </a:cubicBezTo>
                <a:close/>
              </a:path>
            </a:pathLst>
          </a:custGeom>
          <a:solidFill>
            <a:srgbClr val="AD2A26"/>
          </a:solidFill>
          <a:ln>
            <a:noFill/>
          </a:ln>
        </p:spPr>
        <p:txBody>
          <a:bodyPr anchor="ctr"/>
          <a:lstStyle/>
          <a:p>
            <a:pPr algn="ctr"/>
            <a:endParaRPr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" name="直接连接符 23"/>
          <p:cNvCxnSpPr/>
          <p:nvPr/>
        </p:nvCxnSpPr>
        <p:spPr>
          <a:xfrm flipH="1">
            <a:off x="3343295" y="3532291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24"/>
          <p:cNvCxnSpPr/>
          <p:nvPr/>
        </p:nvCxnSpPr>
        <p:spPr>
          <a:xfrm flipH="1">
            <a:off x="3787283" y="4731788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25"/>
          <p:cNvCxnSpPr/>
          <p:nvPr/>
        </p:nvCxnSpPr>
        <p:spPr>
          <a:xfrm flipH="1">
            <a:off x="3787283" y="2399514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26"/>
          <p:cNvCxnSpPr/>
          <p:nvPr/>
        </p:nvCxnSpPr>
        <p:spPr>
          <a:xfrm>
            <a:off x="8287899" y="3532291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27"/>
          <p:cNvCxnSpPr/>
          <p:nvPr/>
        </p:nvCxnSpPr>
        <p:spPr>
          <a:xfrm>
            <a:off x="7843911" y="4731788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28"/>
          <p:cNvCxnSpPr/>
          <p:nvPr/>
        </p:nvCxnSpPr>
        <p:spPr>
          <a:xfrm>
            <a:off x="7843911" y="2399514"/>
            <a:ext cx="52625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29"/>
          <p:cNvSpPr/>
          <p:nvPr/>
        </p:nvSpPr>
        <p:spPr bwMode="auto">
          <a:xfrm>
            <a:off x="6909407" y="2174862"/>
            <a:ext cx="670693" cy="670093"/>
          </a:xfrm>
          <a:custGeom>
            <a:avLst/>
            <a:gdLst>
              <a:gd name="T0" fmla="*/ 390 w 474"/>
              <a:gd name="T1" fmla="*/ 390 h 474"/>
              <a:gd name="T2" fmla="*/ 84 w 474"/>
              <a:gd name="T3" fmla="*/ 390 h 474"/>
              <a:gd name="T4" fmla="*/ 84 w 474"/>
              <a:gd name="T5" fmla="*/ 84 h 474"/>
              <a:gd name="T6" fmla="*/ 390 w 474"/>
              <a:gd name="T7" fmla="*/ 84 h 474"/>
              <a:gd name="T8" fmla="*/ 390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390"/>
                </a:moveTo>
                <a:cubicBezTo>
                  <a:pt x="306" y="474"/>
                  <a:pt x="169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8"/>
                  <a:pt x="474" y="305"/>
                  <a:pt x="390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任意多边形: 形状 31"/>
          <p:cNvSpPr/>
          <p:nvPr/>
        </p:nvSpPr>
        <p:spPr bwMode="auto">
          <a:xfrm>
            <a:off x="4565105" y="4359920"/>
            <a:ext cx="670094" cy="670093"/>
          </a:xfrm>
          <a:custGeom>
            <a:avLst/>
            <a:gdLst>
              <a:gd name="T0" fmla="*/ 84 w 474"/>
              <a:gd name="T1" fmla="*/ 84 h 474"/>
              <a:gd name="T2" fmla="*/ 390 w 474"/>
              <a:gd name="T3" fmla="*/ 84 h 474"/>
              <a:gd name="T4" fmla="*/ 390 w 474"/>
              <a:gd name="T5" fmla="*/ 390 h 474"/>
              <a:gd name="T6" fmla="*/ 84 w 474"/>
              <a:gd name="T7" fmla="*/ 390 h 474"/>
              <a:gd name="T8" fmla="*/ 84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84"/>
                </a:moveTo>
                <a:cubicBezTo>
                  <a:pt x="168" y="0"/>
                  <a:pt x="305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6"/>
                  <a:pt x="0" y="169"/>
                  <a:pt x="84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7302523" y="3297278"/>
            <a:ext cx="610916" cy="610317"/>
          </a:xfrm>
          <a:prstGeom prst="ellipse">
            <a:avLst/>
          </a:pr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任意多边形: 形状 34"/>
          <p:cNvSpPr/>
          <p:nvPr/>
        </p:nvSpPr>
        <p:spPr bwMode="auto">
          <a:xfrm>
            <a:off x="7492687" y="3509209"/>
            <a:ext cx="230589" cy="186456"/>
          </a:xfrm>
          <a:custGeom>
            <a:avLst/>
            <a:gdLst>
              <a:gd name="connsiteX0" fmla="*/ 0 w 331788"/>
              <a:gd name="connsiteY0" fmla="*/ 255587 h 268287"/>
              <a:gd name="connsiteX1" fmla="*/ 331788 w 331788"/>
              <a:gd name="connsiteY1" fmla="*/ 255587 h 268287"/>
              <a:gd name="connsiteX2" fmla="*/ 331788 w 331788"/>
              <a:gd name="connsiteY2" fmla="*/ 268287 h 268287"/>
              <a:gd name="connsiteX3" fmla="*/ 0 w 331788"/>
              <a:gd name="connsiteY3" fmla="*/ 268287 h 268287"/>
              <a:gd name="connsiteX4" fmla="*/ 76201 w 331788"/>
              <a:gd name="connsiteY4" fmla="*/ 207962 h 268287"/>
              <a:gd name="connsiteX5" fmla="*/ 82551 w 331788"/>
              <a:gd name="connsiteY5" fmla="*/ 207962 h 268287"/>
              <a:gd name="connsiteX6" fmla="*/ 82551 w 331788"/>
              <a:gd name="connsiteY6" fmla="*/ 247650 h 268287"/>
              <a:gd name="connsiteX7" fmla="*/ 55563 w 331788"/>
              <a:gd name="connsiteY7" fmla="*/ 247650 h 268287"/>
              <a:gd name="connsiteX8" fmla="*/ 55563 w 331788"/>
              <a:gd name="connsiteY8" fmla="*/ 227012 h 268287"/>
              <a:gd name="connsiteX9" fmla="*/ 115888 w 331788"/>
              <a:gd name="connsiteY9" fmla="*/ 168275 h 268287"/>
              <a:gd name="connsiteX10" fmla="*/ 127168 w 331788"/>
              <a:gd name="connsiteY10" fmla="*/ 168275 h 268287"/>
              <a:gd name="connsiteX11" fmla="*/ 139701 w 331788"/>
              <a:gd name="connsiteY11" fmla="*/ 170835 h 268287"/>
              <a:gd name="connsiteX12" fmla="*/ 139701 w 331788"/>
              <a:gd name="connsiteY12" fmla="*/ 247650 h 268287"/>
              <a:gd name="connsiteX13" fmla="*/ 115888 w 331788"/>
              <a:gd name="connsiteY13" fmla="*/ 247650 h 268287"/>
              <a:gd name="connsiteX14" fmla="*/ 198438 w 331788"/>
              <a:gd name="connsiteY14" fmla="*/ 155575 h 268287"/>
              <a:gd name="connsiteX15" fmla="*/ 198438 w 331788"/>
              <a:gd name="connsiteY15" fmla="*/ 247650 h 268287"/>
              <a:gd name="connsiteX16" fmla="*/ 173038 w 331788"/>
              <a:gd name="connsiteY16" fmla="*/ 247650 h 268287"/>
              <a:gd name="connsiteX17" fmla="*/ 173038 w 331788"/>
              <a:gd name="connsiteY17" fmla="*/ 168363 h 268287"/>
              <a:gd name="connsiteX18" fmla="*/ 198438 w 331788"/>
              <a:gd name="connsiteY18" fmla="*/ 155575 h 268287"/>
              <a:gd name="connsiteX19" fmla="*/ 149226 w 331788"/>
              <a:gd name="connsiteY19" fmla="*/ 41376 h 268287"/>
              <a:gd name="connsiteX20" fmla="*/ 114947 w 331788"/>
              <a:gd name="connsiteY20" fmla="*/ 55968 h 268287"/>
              <a:gd name="connsiteX21" fmla="*/ 114947 w 331788"/>
              <a:gd name="connsiteY21" fmla="*/ 123418 h 268287"/>
              <a:gd name="connsiteX22" fmla="*/ 183504 w 331788"/>
              <a:gd name="connsiteY22" fmla="*/ 123418 h 268287"/>
              <a:gd name="connsiteX23" fmla="*/ 183504 w 331788"/>
              <a:gd name="connsiteY23" fmla="*/ 55968 h 268287"/>
              <a:gd name="connsiteX24" fmla="*/ 149226 w 331788"/>
              <a:gd name="connsiteY24" fmla="*/ 41376 h 268287"/>
              <a:gd name="connsiteX25" fmla="*/ 228600 w 331788"/>
              <a:gd name="connsiteY25" fmla="*/ 39687 h 268287"/>
              <a:gd name="connsiteX26" fmla="*/ 254000 w 331788"/>
              <a:gd name="connsiteY26" fmla="*/ 39687 h 268287"/>
              <a:gd name="connsiteX27" fmla="*/ 254000 w 331788"/>
              <a:gd name="connsiteY27" fmla="*/ 247650 h 268287"/>
              <a:gd name="connsiteX28" fmla="*/ 228600 w 331788"/>
              <a:gd name="connsiteY28" fmla="*/ 247650 h 268287"/>
              <a:gd name="connsiteX29" fmla="*/ 228600 w 331788"/>
              <a:gd name="connsiteY29" fmla="*/ 110730 h 268287"/>
              <a:gd name="connsiteX30" fmla="*/ 231140 w 331788"/>
              <a:gd name="connsiteY30" fmla="*/ 90063 h 268287"/>
              <a:gd name="connsiteX31" fmla="*/ 228600 w 331788"/>
              <a:gd name="connsiteY31" fmla="*/ 69396 h 268287"/>
              <a:gd name="connsiteX32" fmla="*/ 228600 w 331788"/>
              <a:gd name="connsiteY32" fmla="*/ 39687 h 268287"/>
              <a:gd name="connsiteX33" fmla="*/ 149707 w 331788"/>
              <a:gd name="connsiteY33" fmla="*/ 22312 h 268287"/>
              <a:gd name="connsiteX34" fmla="*/ 196764 w 331788"/>
              <a:gd name="connsiteY34" fmla="*/ 41623 h 268287"/>
              <a:gd name="connsiteX35" fmla="*/ 196764 w 331788"/>
              <a:gd name="connsiteY35" fmla="*/ 136893 h 268287"/>
              <a:gd name="connsiteX36" fmla="*/ 109096 w 331788"/>
              <a:gd name="connsiteY36" fmla="*/ 143330 h 268287"/>
              <a:gd name="connsiteX37" fmla="*/ 97492 w 331788"/>
              <a:gd name="connsiteY37" fmla="*/ 154917 h 268287"/>
              <a:gd name="connsiteX38" fmla="*/ 93625 w 331788"/>
              <a:gd name="connsiteY38" fmla="*/ 170366 h 268287"/>
              <a:gd name="connsiteX39" fmla="*/ 43344 w 331788"/>
              <a:gd name="connsiteY39" fmla="*/ 220576 h 268287"/>
              <a:gd name="connsiteX40" fmla="*/ 18848 w 331788"/>
              <a:gd name="connsiteY40" fmla="*/ 220576 h 268287"/>
              <a:gd name="connsiteX41" fmla="*/ 18848 w 331788"/>
              <a:gd name="connsiteY41" fmla="*/ 196115 h 268287"/>
              <a:gd name="connsiteX42" fmla="*/ 67840 w 331788"/>
              <a:gd name="connsiteY42" fmla="*/ 145905 h 268287"/>
              <a:gd name="connsiteX43" fmla="*/ 84600 w 331788"/>
              <a:gd name="connsiteY43" fmla="*/ 140755 h 268287"/>
              <a:gd name="connsiteX44" fmla="*/ 96203 w 331788"/>
              <a:gd name="connsiteY44" fmla="*/ 129168 h 268287"/>
              <a:gd name="connsiteX45" fmla="*/ 102649 w 331788"/>
              <a:gd name="connsiteY45" fmla="*/ 41623 h 268287"/>
              <a:gd name="connsiteX46" fmla="*/ 149707 w 331788"/>
              <a:gd name="connsiteY46" fmla="*/ 22312 h 268287"/>
              <a:gd name="connsiteX47" fmla="*/ 280988 w 331788"/>
              <a:gd name="connsiteY47" fmla="*/ 0 h 268287"/>
              <a:gd name="connsiteX48" fmla="*/ 306388 w 331788"/>
              <a:gd name="connsiteY48" fmla="*/ 0 h 268287"/>
              <a:gd name="connsiteX49" fmla="*/ 306388 w 331788"/>
              <a:gd name="connsiteY49" fmla="*/ 247650 h 268287"/>
              <a:gd name="connsiteX50" fmla="*/ 280988 w 331788"/>
              <a:gd name="connsiteY50" fmla="*/ 247650 h 268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331788" h="268287">
                <a:moveTo>
                  <a:pt x="0" y="255587"/>
                </a:moveTo>
                <a:lnTo>
                  <a:pt x="331788" y="255587"/>
                </a:lnTo>
                <a:lnTo>
                  <a:pt x="331788" y="268287"/>
                </a:lnTo>
                <a:lnTo>
                  <a:pt x="0" y="268287"/>
                </a:lnTo>
                <a:close/>
                <a:moveTo>
                  <a:pt x="76201" y="207962"/>
                </a:moveTo>
                <a:lnTo>
                  <a:pt x="82551" y="207962"/>
                </a:lnTo>
                <a:lnTo>
                  <a:pt x="82551" y="247650"/>
                </a:lnTo>
                <a:lnTo>
                  <a:pt x="55563" y="247650"/>
                </a:lnTo>
                <a:lnTo>
                  <a:pt x="55563" y="227012"/>
                </a:lnTo>
                <a:close/>
                <a:moveTo>
                  <a:pt x="115888" y="168275"/>
                </a:moveTo>
                <a:cubicBezTo>
                  <a:pt x="115888" y="168275"/>
                  <a:pt x="115888" y="168275"/>
                  <a:pt x="127168" y="168275"/>
                </a:cubicBezTo>
                <a:cubicBezTo>
                  <a:pt x="130928" y="169555"/>
                  <a:pt x="135941" y="170835"/>
                  <a:pt x="139701" y="170835"/>
                </a:cubicBezTo>
                <a:cubicBezTo>
                  <a:pt x="139701" y="170835"/>
                  <a:pt x="139701" y="170835"/>
                  <a:pt x="139701" y="247650"/>
                </a:cubicBezTo>
                <a:cubicBezTo>
                  <a:pt x="139701" y="247650"/>
                  <a:pt x="139701" y="247650"/>
                  <a:pt x="115888" y="247650"/>
                </a:cubicBezTo>
                <a:close/>
                <a:moveTo>
                  <a:pt x="198438" y="155575"/>
                </a:moveTo>
                <a:cubicBezTo>
                  <a:pt x="198438" y="155575"/>
                  <a:pt x="198438" y="155575"/>
                  <a:pt x="198438" y="247650"/>
                </a:cubicBezTo>
                <a:cubicBezTo>
                  <a:pt x="198438" y="247650"/>
                  <a:pt x="198438" y="247650"/>
                  <a:pt x="173038" y="247650"/>
                </a:cubicBezTo>
                <a:lnTo>
                  <a:pt x="173038" y="168363"/>
                </a:lnTo>
                <a:cubicBezTo>
                  <a:pt x="181928" y="165805"/>
                  <a:pt x="190818" y="161969"/>
                  <a:pt x="198438" y="155575"/>
                </a:cubicBezTo>
                <a:close/>
                <a:moveTo>
                  <a:pt x="149226" y="41376"/>
                </a:moveTo>
                <a:cubicBezTo>
                  <a:pt x="136937" y="41376"/>
                  <a:pt x="124649" y="46240"/>
                  <a:pt x="114947" y="55968"/>
                </a:cubicBezTo>
                <a:cubicBezTo>
                  <a:pt x="96838" y="74128"/>
                  <a:pt x="96838" y="105259"/>
                  <a:pt x="114947" y="123418"/>
                </a:cubicBezTo>
                <a:cubicBezTo>
                  <a:pt x="134350" y="142875"/>
                  <a:pt x="164101" y="142875"/>
                  <a:pt x="183504" y="123418"/>
                </a:cubicBezTo>
                <a:cubicBezTo>
                  <a:pt x="201613" y="105259"/>
                  <a:pt x="201613" y="74128"/>
                  <a:pt x="183504" y="55968"/>
                </a:cubicBezTo>
                <a:cubicBezTo>
                  <a:pt x="173803" y="46240"/>
                  <a:pt x="161514" y="41376"/>
                  <a:pt x="149226" y="41376"/>
                </a:cubicBezTo>
                <a:close/>
                <a:moveTo>
                  <a:pt x="228600" y="39687"/>
                </a:moveTo>
                <a:cubicBezTo>
                  <a:pt x="228600" y="39687"/>
                  <a:pt x="228600" y="39687"/>
                  <a:pt x="254000" y="39687"/>
                </a:cubicBezTo>
                <a:lnTo>
                  <a:pt x="254000" y="247650"/>
                </a:lnTo>
                <a:cubicBezTo>
                  <a:pt x="254000" y="247650"/>
                  <a:pt x="254000" y="247650"/>
                  <a:pt x="228600" y="247650"/>
                </a:cubicBezTo>
                <a:cubicBezTo>
                  <a:pt x="228600" y="247650"/>
                  <a:pt x="228600" y="247650"/>
                  <a:pt x="228600" y="110730"/>
                </a:cubicBezTo>
                <a:cubicBezTo>
                  <a:pt x="231140" y="104272"/>
                  <a:pt x="231140" y="96521"/>
                  <a:pt x="231140" y="90063"/>
                </a:cubicBezTo>
                <a:cubicBezTo>
                  <a:pt x="231140" y="83604"/>
                  <a:pt x="231140" y="75854"/>
                  <a:pt x="228600" y="69396"/>
                </a:cubicBezTo>
                <a:cubicBezTo>
                  <a:pt x="228600" y="69396"/>
                  <a:pt x="228600" y="69396"/>
                  <a:pt x="228600" y="39687"/>
                </a:cubicBezTo>
                <a:close/>
                <a:moveTo>
                  <a:pt x="149707" y="22312"/>
                </a:moveTo>
                <a:cubicBezTo>
                  <a:pt x="166789" y="22312"/>
                  <a:pt x="183872" y="28749"/>
                  <a:pt x="196764" y="41623"/>
                </a:cubicBezTo>
                <a:cubicBezTo>
                  <a:pt x="223838" y="68659"/>
                  <a:pt x="223838" y="111144"/>
                  <a:pt x="196764" y="136893"/>
                </a:cubicBezTo>
                <a:cubicBezTo>
                  <a:pt x="173558" y="161354"/>
                  <a:pt x="136170" y="162641"/>
                  <a:pt x="109096" y="143330"/>
                </a:cubicBezTo>
                <a:cubicBezTo>
                  <a:pt x="109096" y="143330"/>
                  <a:pt x="109096" y="143330"/>
                  <a:pt x="97492" y="154917"/>
                </a:cubicBezTo>
                <a:cubicBezTo>
                  <a:pt x="98782" y="160067"/>
                  <a:pt x="97492" y="166504"/>
                  <a:pt x="93625" y="170366"/>
                </a:cubicBezTo>
                <a:cubicBezTo>
                  <a:pt x="93625" y="170366"/>
                  <a:pt x="93625" y="170366"/>
                  <a:pt x="43344" y="220576"/>
                </a:cubicBezTo>
                <a:cubicBezTo>
                  <a:pt x="35608" y="227013"/>
                  <a:pt x="25295" y="227013"/>
                  <a:pt x="18848" y="220576"/>
                </a:cubicBezTo>
                <a:cubicBezTo>
                  <a:pt x="11113" y="214139"/>
                  <a:pt x="11113" y="202552"/>
                  <a:pt x="18848" y="196115"/>
                </a:cubicBezTo>
                <a:cubicBezTo>
                  <a:pt x="18848" y="196115"/>
                  <a:pt x="18848" y="196115"/>
                  <a:pt x="67840" y="145905"/>
                </a:cubicBezTo>
                <a:cubicBezTo>
                  <a:pt x="72997" y="142043"/>
                  <a:pt x="78154" y="140755"/>
                  <a:pt x="84600" y="140755"/>
                </a:cubicBezTo>
                <a:cubicBezTo>
                  <a:pt x="84600" y="140755"/>
                  <a:pt x="84600" y="140755"/>
                  <a:pt x="96203" y="129168"/>
                </a:cubicBezTo>
                <a:cubicBezTo>
                  <a:pt x="75575" y="103420"/>
                  <a:pt x="78154" y="66084"/>
                  <a:pt x="102649" y="41623"/>
                </a:cubicBezTo>
                <a:cubicBezTo>
                  <a:pt x="115542" y="28749"/>
                  <a:pt x="132624" y="22312"/>
                  <a:pt x="149707" y="22312"/>
                </a:cubicBezTo>
                <a:close/>
                <a:moveTo>
                  <a:pt x="280988" y="0"/>
                </a:moveTo>
                <a:lnTo>
                  <a:pt x="306388" y="0"/>
                </a:lnTo>
                <a:lnTo>
                  <a:pt x="306388" y="247650"/>
                </a:lnTo>
                <a:lnTo>
                  <a:pt x="280988" y="2476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任意多边形: 形状 35"/>
          <p:cNvSpPr/>
          <p:nvPr/>
        </p:nvSpPr>
        <p:spPr bwMode="auto">
          <a:xfrm>
            <a:off x="4650449" y="2113902"/>
            <a:ext cx="670094" cy="670093"/>
          </a:xfrm>
          <a:custGeom>
            <a:avLst/>
            <a:gdLst>
              <a:gd name="T0" fmla="*/ 390 w 474"/>
              <a:gd name="T1" fmla="*/ 84 h 474"/>
              <a:gd name="T2" fmla="*/ 390 w 474"/>
              <a:gd name="T3" fmla="*/ 390 h 474"/>
              <a:gd name="T4" fmla="*/ 84 w 474"/>
              <a:gd name="T5" fmla="*/ 390 h 474"/>
              <a:gd name="T6" fmla="*/ 84 w 474"/>
              <a:gd name="T7" fmla="*/ 84 h 474"/>
              <a:gd name="T8" fmla="*/ 390 w 474"/>
              <a:gd name="T9" fmla="*/ 8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390" y="84"/>
                </a:moveTo>
                <a:cubicBezTo>
                  <a:pt x="474" y="168"/>
                  <a:pt x="474" y="305"/>
                  <a:pt x="390" y="390"/>
                </a:cubicBezTo>
                <a:cubicBezTo>
                  <a:pt x="305" y="474"/>
                  <a:pt x="168" y="474"/>
                  <a:pt x="84" y="390"/>
                </a:cubicBezTo>
                <a:cubicBezTo>
                  <a:pt x="0" y="305"/>
                  <a:pt x="0" y="168"/>
                  <a:pt x="84" y="84"/>
                </a:cubicBezTo>
                <a:cubicBezTo>
                  <a:pt x="168" y="0"/>
                  <a:pt x="305" y="0"/>
                  <a:pt x="390" y="84"/>
                </a:cubicBezTo>
                <a:close/>
              </a:path>
            </a:pathLst>
          </a:custGeom>
          <a:solidFill>
            <a:srgbClr val="4C5252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4170853" y="3285086"/>
            <a:ext cx="610916" cy="610317"/>
          </a:xfrm>
          <a:prstGeom prst="ellipse">
            <a:avLst/>
          </a:pr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任意多边形: 形状 37"/>
          <p:cNvSpPr/>
          <p:nvPr/>
        </p:nvSpPr>
        <p:spPr bwMode="auto">
          <a:xfrm>
            <a:off x="6872831" y="4384304"/>
            <a:ext cx="670693" cy="670093"/>
          </a:xfrm>
          <a:custGeom>
            <a:avLst/>
            <a:gdLst>
              <a:gd name="T0" fmla="*/ 84 w 474"/>
              <a:gd name="T1" fmla="*/ 390 h 474"/>
              <a:gd name="T2" fmla="*/ 84 w 474"/>
              <a:gd name="T3" fmla="*/ 84 h 474"/>
              <a:gd name="T4" fmla="*/ 390 w 474"/>
              <a:gd name="T5" fmla="*/ 84 h 474"/>
              <a:gd name="T6" fmla="*/ 390 w 474"/>
              <a:gd name="T7" fmla="*/ 390 h 474"/>
              <a:gd name="T8" fmla="*/ 84 w 474"/>
              <a:gd name="T9" fmla="*/ 39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474">
                <a:moveTo>
                  <a:pt x="84" y="390"/>
                </a:moveTo>
                <a:cubicBezTo>
                  <a:pt x="0" y="306"/>
                  <a:pt x="0" y="169"/>
                  <a:pt x="84" y="84"/>
                </a:cubicBezTo>
                <a:cubicBezTo>
                  <a:pt x="169" y="0"/>
                  <a:pt x="306" y="0"/>
                  <a:pt x="390" y="84"/>
                </a:cubicBezTo>
                <a:cubicBezTo>
                  <a:pt x="474" y="169"/>
                  <a:pt x="474" y="306"/>
                  <a:pt x="390" y="390"/>
                </a:cubicBezTo>
                <a:cubicBezTo>
                  <a:pt x="306" y="474"/>
                  <a:pt x="169" y="474"/>
                  <a:pt x="84" y="390"/>
                </a:cubicBezTo>
                <a:close/>
              </a:path>
            </a:pathLst>
          </a:custGeom>
          <a:solidFill>
            <a:srgbClr val="AD2A26"/>
          </a:solidFill>
          <a:ln w="58738" cap="flat">
            <a:solidFill>
              <a:schemeClr val="bg1"/>
            </a:solidFill>
            <a:prstDash val="solid"/>
            <a:miter lim="800000"/>
          </a:ln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任意多边形: 形状 40"/>
          <p:cNvSpPr/>
          <p:nvPr/>
        </p:nvSpPr>
        <p:spPr bwMode="auto">
          <a:xfrm>
            <a:off x="4364447" y="3466651"/>
            <a:ext cx="230589" cy="228382"/>
          </a:xfrm>
          <a:custGeom>
            <a:avLst/>
            <a:gdLst>
              <a:gd name="connsiteX0" fmla="*/ 242094 w 331788"/>
              <a:gd name="connsiteY0" fmla="*/ 203585 h 328613"/>
              <a:gd name="connsiteX1" fmla="*/ 214264 w 331788"/>
              <a:gd name="connsiteY1" fmla="*/ 214264 h 328613"/>
              <a:gd name="connsiteX2" fmla="*/ 214264 w 331788"/>
              <a:gd name="connsiteY2" fmla="*/ 269924 h 328613"/>
              <a:gd name="connsiteX3" fmla="*/ 269924 w 331788"/>
              <a:gd name="connsiteY3" fmla="*/ 269924 h 328613"/>
              <a:gd name="connsiteX4" fmla="*/ 269924 w 331788"/>
              <a:gd name="connsiteY4" fmla="*/ 214264 h 328613"/>
              <a:gd name="connsiteX5" fmla="*/ 242094 w 331788"/>
              <a:gd name="connsiteY5" fmla="*/ 203585 h 328613"/>
              <a:gd name="connsiteX6" fmla="*/ 85725 w 331788"/>
              <a:gd name="connsiteY6" fmla="*/ 200752 h 328613"/>
              <a:gd name="connsiteX7" fmla="*/ 136525 w 331788"/>
              <a:gd name="connsiteY7" fmla="*/ 207698 h 328613"/>
              <a:gd name="connsiteX8" fmla="*/ 132667 w 331788"/>
              <a:gd name="connsiteY8" fmla="*/ 222250 h 328613"/>
              <a:gd name="connsiteX9" fmla="*/ 38783 w 331788"/>
              <a:gd name="connsiteY9" fmla="*/ 222250 h 328613"/>
              <a:gd name="connsiteX10" fmla="*/ 34925 w 331788"/>
              <a:gd name="connsiteY10" fmla="*/ 207698 h 328613"/>
              <a:gd name="connsiteX11" fmla="*/ 85725 w 331788"/>
              <a:gd name="connsiteY11" fmla="*/ 200752 h 328613"/>
              <a:gd name="connsiteX12" fmla="*/ 86038 w 331788"/>
              <a:gd name="connsiteY12" fmla="*/ 150283 h 328613"/>
              <a:gd name="connsiteX13" fmla="*/ 136525 w 331788"/>
              <a:gd name="connsiteY13" fmla="*/ 158221 h 328613"/>
              <a:gd name="connsiteX14" fmla="*/ 132678 w 331788"/>
              <a:gd name="connsiteY14" fmla="*/ 171450 h 328613"/>
              <a:gd name="connsiteX15" fmla="*/ 39076 w 331788"/>
              <a:gd name="connsiteY15" fmla="*/ 171450 h 328613"/>
              <a:gd name="connsiteX16" fmla="*/ 36512 w 331788"/>
              <a:gd name="connsiteY16" fmla="*/ 158221 h 328613"/>
              <a:gd name="connsiteX17" fmla="*/ 86038 w 331788"/>
              <a:gd name="connsiteY17" fmla="*/ 150283 h 328613"/>
              <a:gd name="connsiteX18" fmla="*/ 243681 w 331788"/>
              <a:gd name="connsiteY18" fmla="*/ 148724 h 328613"/>
              <a:gd name="connsiteX19" fmla="*/ 295275 w 331788"/>
              <a:gd name="connsiteY19" fmla="*/ 156745 h 328613"/>
              <a:gd name="connsiteX20" fmla="*/ 292663 w 331788"/>
              <a:gd name="connsiteY20" fmla="*/ 171450 h 328613"/>
              <a:gd name="connsiteX21" fmla="*/ 197312 w 331788"/>
              <a:gd name="connsiteY21" fmla="*/ 171450 h 328613"/>
              <a:gd name="connsiteX22" fmla="*/ 192087 w 331788"/>
              <a:gd name="connsiteY22" fmla="*/ 156745 h 328613"/>
              <a:gd name="connsiteX23" fmla="*/ 243681 w 331788"/>
              <a:gd name="connsiteY23" fmla="*/ 148724 h 328613"/>
              <a:gd name="connsiteX24" fmla="*/ 86038 w 331788"/>
              <a:gd name="connsiteY24" fmla="*/ 99483 h 328613"/>
              <a:gd name="connsiteX25" fmla="*/ 136525 w 331788"/>
              <a:gd name="connsiteY25" fmla="*/ 107421 h 328613"/>
              <a:gd name="connsiteX26" fmla="*/ 132678 w 331788"/>
              <a:gd name="connsiteY26" fmla="*/ 120650 h 328613"/>
              <a:gd name="connsiteX27" fmla="*/ 39076 w 331788"/>
              <a:gd name="connsiteY27" fmla="*/ 120650 h 328613"/>
              <a:gd name="connsiteX28" fmla="*/ 36512 w 331788"/>
              <a:gd name="connsiteY28" fmla="*/ 107421 h 328613"/>
              <a:gd name="connsiteX29" fmla="*/ 86038 w 331788"/>
              <a:gd name="connsiteY29" fmla="*/ 99483 h 328613"/>
              <a:gd name="connsiteX30" fmla="*/ 243681 w 331788"/>
              <a:gd name="connsiteY30" fmla="*/ 99152 h 328613"/>
              <a:gd name="connsiteX31" fmla="*/ 295275 w 331788"/>
              <a:gd name="connsiteY31" fmla="*/ 106098 h 328613"/>
              <a:gd name="connsiteX32" fmla="*/ 292663 w 331788"/>
              <a:gd name="connsiteY32" fmla="*/ 120650 h 328613"/>
              <a:gd name="connsiteX33" fmla="*/ 196006 w 331788"/>
              <a:gd name="connsiteY33" fmla="*/ 120650 h 328613"/>
              <a:gd name="connsiteX34" fmla="*/ 192087 w 331788"/>
              <a:gd name="connsiteY34" fmla="*/ 106098 h 328613"/>
              <a:gd name="connsiteX35" fmla="*/ 243681 w 331788"/>
              <a:gd name="connsiteY35" fmla="*/ 99152 h 328613"/>
              <a:gd name="connsiteX36" fmla="*/ 243681 w 331788"/>
              <a:gd name="connsiteY36" fmla="*/ 48711 h 328613"/>
              <a:gd name="connsiteX37" fmla="*/ 295275 w 331788"/>
              <a:gd name="connsiteY37" fmla="*/ 56732 h 328613"/>
              <a:gd name="connsiteX38" fmla="*/ 292663 w 331788"/>
              <a:gd name="connsiteY38" fmla="*/ 71437 h 328613"/>
              <a:gd name="connsiteX39" fmla="*/ 197312 w 331788"/>
              <a:gd name="connsiteY39" fmla="*/ 71437 h 328613"/>
              <a:gd name="connsiteX40" fmla="*/ 192087 w 331788"/>
              <a:gd name="connsiteY40" fmla="*/ 56732 h 328613"/>
              <a:gd name="connsiteX41" fmla="*/ 243681 w 331788"/>
              <a:gd name="connsiteY41" fmla="*/ 48711 h 328613"/>
              <a:gd name="connsiteX42" fmla="*/ 85725 w 331788"/>
              <a:gd name="connsiteY42" fmla="*/ 48683 h 328613"/>
              <a:gd name="connsiteX43" fmla="*/ 136525 w 331788"/>
              <a:gd name="connsiteY43" fmla="*/ 56621 h 328613"/>
              <a:gd name="connsiteX44" fmla="*/ 132667 w 331788"/>
              <a:gd name="connsiteY44" fmla="*/ 69850 h 328613"/>
              <a:gd name="connsiteX45" fmla="*/ 38783 w 331788"/>
              <a:gd name="connsiteY45" fmla="*/ 69850 h 328613"/>
              <a:gd name="connsiteX46" fmla="*/ 34925 w 331788"/>
              <a:gd name="connsiteY46" fmla="*/ 56621 h 328613"/>
              <a:gd name="connsiteX47" fmla="*/ 85725 w 331788"/>
              <a:gd name="connsiteY47" fmla="*/ 48683 h 328613"/>
              <a:gd name="connsiteX48" fmla="*/ 245779 w 331788"/>
              <a:gd name="connsiteY48" fmla="*/ 12700 h 328613"/>
              <a:gd name="connsiteX49" fmla="*/ 171450 w 331788"/>
              <a:gd name="connsiteY49" fmla="*/ 28215 h 328613"/>
              <a:gd name="connsiteX50" fmla="*/ 171450 w 331788"/>
              <a:gd name="connsiteY50" fmla="*/ 263525 h 328613"/>
              <a:gd name="connsiteX51" fmla="*/ 192314 w 331788"/>
              <a:gd name="connsiteY51" fmla="*/ 257061 h 328613"/>
              <a:gd name="connsiteX52" fmla="*/ 205355 w 331788"/>
              <a:gd name="connsiteY52" fmla="*/ 205344 h 328613"/>
              <a:gd name="connsiteX53" fmla="*/ 279684 w 331788"/>
              <a:gd name="connsiteY53" fmla="*/ 205344 h 328613"/>
              <a:gd name="connsiteX54" fmla="*/ 294028 w 331788"/>
              <a:gd name="connsiteY54" fmla="*/ 257061 h 328613"/>
              <a:gd name="connsiteX55" fmla="*/ 317500 w 331788"/>
              <a:gd name="connsiteY55" fmla="*/ 263525 h 328613"/>
              <a:gd name="connsiteX56" fmla="*/ 317500 w 331788"/>
              <a:gd name="connsiteY56" fmla="*/ 28215 h 328613"/>
              <a:gd name="connsiteX57" fmla="*/ 245779 w 331788"/>
              <a:gd name="connsiteY57" fmla="*/ 12700 h 328613"/>
              <a:gd name="connsiteX58" fmla="*/ 84931 w 331788"/>
              <a:gd name="connsiteY58" fmla="*/ 12700 h 328613"/>
              <a:gd name="connsiteX59" fmla="*/ 12700 w 331788"/>
              <a:gd name="connsiteY59" fmla="*/ 28215 h 328613"/>
              <a:gd name="connsiteX60" fmla="*/ 12700 w 331788"/>
              <a:gd name="connsiteY60" fmla="*/ 263525 h 328613"/>
              <a:gd name="connsiteX61" fmla="*/ 84931 w 331788"/>
              <a:gd name="connsiteY61" fmla="*/ 249303 h 328613"/>
              <a:gd name="connsiteX62" fmla="*/ 157163 w 331788"/>
              <a:gd name="connsiteY62" fmla="*/ 263525 h 328613"/>
              <a:gd name="connsiteX63" fmla="*/ 157163 w 331788"/>
              <a:gd name="connsiteY63" fmla="*/ 28215 h 328613"/>
              <a:gd name="connsiteX64" fmla="*/ 84931 w 331788"/>
              <a:gd name="connsiteY64" fmla="*/ 12700 h 328613"/>
              <a:gd name="connsiteX65" fmla="*/ 86835 w 331788"/>
              <a:gd name="connsiteY65" fmla="*/ 0 h 328613"/>
              <a:gd name="connsiteX66" fmla="*/ 165894 w 331788"/>
              <a:gd name="connsiteY66" fmla="*/ 15525 h 328613"/>
              <a:gd name="connsiteX67" fmla="*/ 244953 w 331788"/>
              <a:gd name="connsiteY67" fmla="*/ 0 h 328613"/>
              <a:gd name="connsiteX68" fmla="*/ 326604 w 331788"/>
              <a:gd name="connsiteY68" fmla="*/ 16819 h 328613"/>
              <a:gd name="connsiteX69" fmla="*/ 331788 w 331788"/>
              <a:gd name="connsiteY69" fmla="*/ 23288 h 328613"/>
              <a:gd name="connsiteX70" fmla="*/ 331788 w 331788"/>
              <a:gd name="connsiteY70" fmla="*/ 274276 h 328613"/>
              <a:gd name="connsiteX71" fmla="*/ 322716 w 331788"/>
              <a:gd name="connsiteY71" fmla="*/ 280744 h 328613"/>
              <a:gd name="connsiteX72" fmla="*/ 289019 w 331788"/>
              <a:gd name="connsiteY72" fmla="*/ 269101 h 328613"/>
              <a:gd name="connsiteX73" fmla="*/ 285130 w 331788"/>
              <a:gd name="connsiteY73" fmla="*/ 274276 h 328613"/>
              <a:gd name="connsiteX74" fmla="*/ 329196 w 331788"/>
              <a:gd name="connsiteY74" fmla="*/ 318263 h 328613"/>
              <a:gd name="connsiteX75" fmla="*/ 318828 w 331788"/>
              <a:gd name="connsiteY75" fmla="*/ 328613 h 328613"/>
              <a:gd name="connsiteX76" fmla="*/ 274762 w 331788"/>
              <a:gd name="connsiteY76" fmla="*/ 284626 h 328613"/>
              <a:gd name="connsiteX77" fmla="*/ 206072 w 331788"/>
              <a:gd name="connsiteY77" fmla="*/ 279451 h 328613"/>
              <a:gd name="connsiteX78" fmla="*/ 198295 w 331788"/>
              <a:gd name="connsiteY78" fmla="*/ 270394 h 328613"/>
              <a:gd name="connsiteX79" fmla="*/ 167190 w 331788"/>
              <a:gd name="connsiteY79" fmla="*/ 280744 h 328613"/>
              <a:gd name="connsiteX80" fmla="*/ 163302 w 331788"/>
              <a:gd name="connsiteY80" fmla="*/ 280744 h 328613"/>
              <a:gd name="connsiteX81" fmla="*/ 85539 w 331788"/>
              <a:gd name="connsiteY81" fmla="*/ 263926 h 328613"/>
              <a:gd name="connsiteX82" fmla="*/ 9072 w 331788"/>
              <a:gd name="connsiteY82" fmla="*/ 280744 h 328613"/>
              <a:gd name="connsiteX83" fmla="*/ 0 w 331788"/>
              <a:gd name="connsiteY83" fmla="*/ 274276 h 328613"/>
              <a:gd name="connsiteX84" fmla="*/ 0 w 331788"/>
              <a:gd name="connsiteY84" fmla="*/ 23288 h 328613"/>
              <a:gd name="connsiteX85" fmla="*/ 5184 w 331788"/>
              <a:gd name="connsiteY85" fmla="*/ 16819 h 328613"/>
              <a:gd name="connsiteX86" fmla="*/ 86835 w 331788"/>
              <a:gd name="connsiteY86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31788" h="328613">
                <a:moveTo>
                  <a:pt x="242094" y="203585"/>
                </a:moveTo>
                <a:cubicBezTo>
                  <a:pt x="232062" y="203585"/>
                  <a:pt x="222031" y="207145"/>
                  <a:pt x="214264" y="214264"/>
                </a:cubicBezTo>
                <a:cubicBezTo>
                  <a:pt x="200025" y="229797"/>
                  <a:pt x="200025" y="254391"/>
                  <a:pt x="214264" y="269924"/>
                </a:cubicBezTo>
                <a:cubicBezTo>
                  <a:pt x="229797" y="284163"/>
                  <a:pt x="254391" y="284163"/>
                  <a:pt x="269924" y="269924"/>
                </a:cubicBezTo>
                <a:cubicBezTo>
                  <a:pt x="284163" y="254391"/>
                  <a:pt x="284163" y="229797"/>
                  <a:pt x="269924" y="214264"/>
                </a:cubicBezTo>
                <a:cubicBezTo>
                  <a:pt x="262158" y="207145"/>
                  <a:pt x="252126" y="203585"/>
                  <a:pt x="242094" y="203585"/>
                </a:cubicBezTo>
                <a:close/>
                <a:moveTo>
                  <a:pt x="85725" y="200752"/>
                </a:moveTo>
                <a:cubicBezTo>
                  <a:pt x="102122" y="200752"/>
                  <a:pt x="118520" y="203067"/>
                  <a:pt x="136525" y="207698"/>
                </a:cubicBezTo>
                <a:cubicBezTo>
                  <a:pt x="136525" y="207698"/>
                  <a:pt x="136525" y="207698"/>
                  <a:pt x="132667" y="222250"/>
                </a:cubicBezTo>
                <a:cubicBezTo>
                  <a:pt x="99229" y="211667"/>
                  <a:pt x="72221" y="211667"/>
                  <a:pt x="38783" y="222250"/>
                </a:cubicBezTo>
                <a:cubicBezTo>
                  <a:pt x="38783" y="222250"/>
                  <a:pt x="38783" y="222250"/>
                  <a:pt x="34925" y="207698"/>
                </a:cubicBezTo>
                <a:cubicBezTo>
                  <a:pt x="52930" y="203067"/>
                  <a:pt x="69327" y="200752"/>
                  <a:pt x="85725" y="200752"/>
                </a:cubicBezTo>
                <a:close/>
                <a:moveTo>
                  <a:pt x="86038" y="150283"/>
                </a:moveTo>
                <a:cubicBezTo>
                  <a:pt x="102226" y="150283"/>
                  <a:pt x="118574" y="152929"/>
                  <a:pt x="136525" y="158221"/>
                </a:cubicBezTo>
                <a:cubicBezTo>
                  <a:pt x="136525" y="158221"/>
                  <a:pt x="136525" y="158221"/>
                  <a:pt x="132678" y="171450"/>
                </a:cubicBezTo>
                <a:cubicBezTo>
                  <a:pt x="99341" y="162190"/>
                  <a:pt x="72414" y="162190"/>
                  <a:pt x="39076" y="171450"/>
                </a:cubicBezTo>
                <a:cubicBezTo>
                  <a:pt x="39076" y="171450"/>
                  <a:pt x="39076" y="171450"/>
                  <a:pt x="36512" y="158221"/>
                </a:cubicBezTo>
                <a:cubicBezTo>
                  <a:pt x="53822" y="152929"/>
                  <a:pt x="69850" y="150283"/>
                  <a:pt x="86038" y="150283"/>
                </a:cubicBezTo>
                <a:close/>
                <a:moveTo>
                  <a:pt x="243681" y="148724"/>
                </a:moveTo>
                <a:cubicBezTo>
                  <a:pt x="260335" y="148724"/>
                  <a:pt x="276989" y="151398"/>
                  <a:pt x="295275" y="156745"/>
                </a:cubicBezTo>
                <a:cubicBezTo>
                  <a:pt x="295275" y="156745"/>
                  <a:pt x="295275" y="156745"/>
                  <a:pt x="292663" y="171450"/>
                </a:cubicBezTo>
                <a:cubicBezTo>
                  <a:pt x="257396" y="162092"/>
                  <a:pt x="231272" y="162092"/>
                  <a:pt x="197312" y="171450"/>
                </a:cubicBezTo>
                <a:cubicBezTo>
                  <a:pt x="197312" y="171450"/>
                  <a:pt x="197312" y="171450"/>
                  <a:pt x="192087" y="156745"/>
                </a:cubicBezTo>
                <a:cubicBezTo>
                  <a:pt x="210374" y="151398"/>
                  <a:pt x="227027" y="148724"/>
                  <a:pt x="243681" y="148724"/>
                </a:cubicBezTo>
                <a:close/>
                <a:moveTo>
                  <a:pt x="86038" y="99483"/>
                </a:moveTo>
                <a:cubicBezTo>
                  <a:pt x="102226" y="99483"/>
                  <a:pt x="118574" y="102129"/>
                  <a:pt x="136525" y="107421"/>
                </a:cubicBezTo>
                <a:cubicBezTo>
                  <a:pt x="136525" y="107421"/>
                  <a:pt x="136525" y="107421"/>
                  <a:pt x="132678" y="120650"/>
                </a:cubicBezTo>
                <a:cubicBezTo>
                  <a:pt x="99341" y="111390"/>
                  <a:pt x="72414" y="111390"/>
                  <a:pt x="39076" y="120650"/>
                </a:cubicBezTo>
                <a:cubicBezTo>
                  <a:pt x="39076" y="120650"/>
                  <a:pt x="39076" y="120650"/>
                  <a:pt x="36512" y="107421"/>
                </a:cubicBezTo>
                <a:cubicBezTo>
                  <a:pt x="53822" y="102129"/>
                  <a:pt x="69850" y="99483"/>
                  <a:pt x="86038" y="99483"/>
                </a:cubicBezTo>
                <a:close/>
                <a:moveTo>
                  <a:pt x="243681" y="99152"/>
                </a:moveTo>
                <a:cubicBezTo>
                  <a:pt x="260335" y="99152"/>
                  <a:pt x="276989" y="101467"/>
                  <a:pt x="295275" y="106098"/>
                </a:cubicBezTo>
                <a:cubicBezTo>
                  <a:pt x="295275" y="106098"/>
                  <a:pt x="295275" y="106098"/>
                  <a:pt x="292663" y="120650"/>
                </a:cubicBezTo>
                <a:cubicBezTo>
                  <a:pt x="257396" y="111390"/>
                  <a:pt x="231272" y="111390"/>
                  <a:pt x="196006" y="120650"/>
                </a:cubicBezTo>
                <a:cubicBezTo>
                  <a:pt x="196006" y="120650"/>
                  <a:pt x="196006" y="120650"/>
                  <a:pt x="192087" y="106098"/>
                </a:cubicBezTo>
                <a:cubicBezTo>
                  <a:pt x="210374" y="101467"/>
                  <a:pt x="227027" y="99152"/>
                  <a:pt x="243681" y="99152"/>
                </a:cubicBezTo>
                <a:close/>
                <a:moveTo>
                  <a:pt x="243681" y="48711"/>
                </a:moveTo>
                <a:cubicBezTo>
                  <a:pt x="260335" y="48711"/>
                  <a:pt x="276989" y="51385"/>
                  <a:pt x="295275" y="56732"/>
                </a:cubicBezTo>
                <a:cubicBezTo>
                  <a:pt x="295275" y="56732"/>
                  <a:pt x="295275" y="56732"/>
                  <a:pt x="292663" y="71437"/>
                </a:cubicBezTo>
                <a:cubicBezTo>
                  <a:pt x="257396" y="60742"/>
                  <a:pt x="231272" y="60742"/>
                  <a:pt x="197312" y="71437"/>
                </a:cubicBezTo>
                <a:cubicBezTo>
                  <a:pt x="197312" y="71437"/>
                  <a:pt x="197312" y="71437"/>
                  <a:pt x="192087" y="56732"/>
                </a:cubicBezTo>
                <a:cubicBezTo>
                  <a:pt x="210374" y="51385"/>
                  <a:pt x="227027" y="48711"/>
                  <a:pt x="243681" y="48711"/>
                </a:cubicBezTo>
                <a:close/>
                <a:moveTo>
                  <a:pt x="85725" y="48683"/>
                </a:moveTo>
                <a:cubicBezTo>
                  <a:pt x="102122" y="48683"/>
                  <a:pt x="118520" y="51329"/>
                  <a:pt x="136525" y="56621"/>
                </a:cubicBezTo>
                <a:cubicBezTo>
                  <a:pt x="136525" y="56621"/>
                  <a:pt x="136525" y="56621"/>
                  <a:pt x="132667" y="69850"/>
                </a:cubicBezTo>
                <a:cubicBezTo>
                  <a:pt x="99229" y="60590"/>
                  <a:pt x="72221" y="60590"/>
                  <a:pt x="38783" y="69850"/>
                </a:cubicBezTo>
                <a:lnTo>
                  <a:pt x="34925" y="56621"/>
                </a:lnTo>
                <a:cubicBezTo>
                  <a:pt x="52930" y="51329"/>
                  <a:pt x="69327" y="48683"/>
                  <a:pt x="85725" y="48683"/>
                </a:cubicBezTo>
                <a:close/>
                <a:moveTo>
                  <a:pt x="245779" y="12700"/>
                </a:moveTo>
                <a:cubicBezTo>
                  <a:pt x="224915" y="12700"/>
                  <a:pt x="201443" y="16579"/>
                  <a:pt x="171450" y="28215"/>
                </a:cubicBezTo>
                <a:cubicBezTo>
                  <a:pt x="171450" y="28215"/>
                  <a:pt x="171450" y="28215"/>
                  <a:pt x="171450" y="263525"/>
                </a:cubicBezTo>
                <a:cubicBezTo>
                  <a:pt x="176666" y="262232"/>
                  <a:pt x="185794" y="259646"/>
                  <a:pt x="192314" y="257061"/>
                </a:cubicBezTo>
                <a:cubicBezTo>
                  <a:pt x="185794" y="238960"/>
                  <a:pt x="191010" y="219566"/>
                  <a:pt x="205355" y="205344"/>
                </a:cubicBezTo>
                <a:cubicBezTo>
                  <a:pt x="226219" y="184657"/>
                  <a:pt x="258819" y="184657"/>
                  <a:pt x="279684" y="205344"/>
                </a:cubicBezTo>
                <a:cubicBezTo>
                  <a:pt x="294028" y="218273"/>
                  <a:pt x="299244" y="238960"/>
                  <a:pt x="294028" y="257061"/>
                </a:cubicBezTo>
                <a:cubicBezTo>
                  <a:pt x="301852" y="258353"/>
                  <a:pt x="312284" y="262232"/>
                  <a:pt x="317500" y="263525"/>
                </a:cubicBezTo>
                <a:lnTo>
                  <a:pt x="317500" y="28215"/>
                </a:lnTo>
                <a:cubicBezTo>
                  <a:pt x="288812" y="17872"/>
                  <a:pt x="266643" y="12700"/>
                  <a:pt x="245779" y="12700"/>
                </a:cubicBezTo>
                <a:close/>
                <a:moveTo>
                  <a:pt x="84931" y="12700"/>
                </a:moveTo>
                <a:cubicBezTo>
                  <a:pt x="63004" y="12700"/>
                  <a:pt x="42366" y="17872"/>
                  <a:pt x="12700" y="28215"/>
                </a:cubicBezTo>
                <a:cubicBezTo>
                  <a:pt x="12700" y="28215"/>
                  <a:pt x="12700" y="28215"/>
                  <a:pt x="12700" y="263525"/>
                </a:cubicBezTo>
                <a:cubicBezTo>
                  <a:pt x="41077" y="254475"/>
                  <a:pt x="63004" y="249303"/>
                  <a:pt x="84931" y="249303"/>
                </a:cubicBezTo>
                <a:cubicBezTo>
                  <a:pt x="106859" y="249303"/>
                  <a:pt x="128786" y="254475"/>
                  <a:pt x="157163" y="263525"/>
                </a:cubicBezTo>
                <a:lnTo>
                  <a:pt x="157163" y="28215"/>
                </a:lnTo>
                <a:cubicBezTo>
                  <a:pt x="128786" y="17872"/>
                  <a:pt x="106859" y="12700"/>
                  <a:pt x="84931" y="12700"/>
                </a:cubicBezTo>
                <a:close/>
                <a:moveTo>
                  <a:pt x="86835" y="0"/>
                </a:moveTo>
                <a:cubicBezTo>
                  <a:pt x="110164" y="0"/>
                  <a:pt x="133493" y="5175"/>
                  <a:pt x="165894" y="15525"/>
                </a:cubicBezTo>
                <a:cubicBezTo>
                  <a:pt x="198295" y="5175"/>
                  <a:pt x="221624" y="0"/>
                  <a:pt x="244953" y="0"/>
                </a:cubicBezTo>
                <a:cubicBezTo>
                  <a:pt x="269578" y="0"/>
                  <a:pt x="294203" y="5175"/>
                  <a:pt x="326604" y="16819"/>
                </a:cubicBezTo>
                <a:cubicBezTo>
                  <a:pt x="329196" y="18113"/>
                  <a:pt x="331788" y="20700"/>
                  <a:pt x="331788" y="23288"/>
                </a:cubicBezTo>
                <a:cubicBezTo>
                  <a:pt x="331788" y="23288"/>
                  <a:pt x="331788" y="23288"/>
                  <a:pt x="331788" y="274276"/>
                </a:cubicBezTo>
                <a:cubicBezTo>
                  <a:pt x="331788" y="280744"/>
                  <a:pt x="325308" y="280744"/>
                  <a:pt x="322716" y="280744"/>
                </a:cubicBezTo>
                <a:cubicBezTo>
                  <a:pt x="313643" y="276863"/>
                  <a:pt x="299387" y="272982"/>
                  <a:pt x="289019" y="269101"/>
                </a:cubicBezTo>
                <a:cubicBezTo>
                  <a:pt x="287723" y="271688"/>
                  <a:pt x="286427" y="272982"/>
                  <a:pt x="285130" y="274276"/>
                </a:cubicBezTo>
                <a:cubicBezTo>
                  <a:pt x="285130" y="274276"/>
                  <a:pt x="285130" y="274276"/>
                  <a:pt x="329196" y="318263"/>
                </a:cubicBezTo>
                <a:cubicBezTo>
                  <a:pt x="329196" y="318263"/>
                  <a:pt x="329196" y="318263"/>
                  <a:pt x="318828" y="328613"/>
                </a:cubicBezTo>
                <a:cubicBezTo>
                  <a:pt x="318828" y="328613"/>
                  <a:pt x="318828" y="328613"/>
                  <a:pt x="274762" y="284626"/>
                </a:cubicBezTo>
                <a:cubicBezTo>
                  <a:pt x="254025" y="300151"/>
                  <a:pt x="224216" y="298857"/>
                  <a:pt x="206072" y="279451"/>
                </a:cubicBezTo>
                <a:cubicBezTo>
                  <a:pt x="202183" y="276863"/>
                  <a:pt x="200887" y="274276"/>
                  <a:pt x="198295" y="270394"/>
                </a:cubicBezTo>
                <a:cubicBezTo>
                  <a:pt x="189223" y="272982"/>
                  <a:pt x="174966" y="278157"/>
                  <a:pt x="167190" y="280744"/>
                </a:cubicBezTo>
                <a:cubicBezTo>
                  <a:pt x="165894" y="280744"/>
                  <a:pt x="164598" y="280744"/>
                  <a:pt x="163302" y="280744"/>
                </a:cubicBezTo>
                <a:cubicBezTo>
                  <a:pt x="130901" y="269101"/>
                  <a:pt x="108868" y="263926"/>
                  <a:pt x="85539" y="263926"/>
                </a:cubicBezTo>
                <a:cubicBezTo>
                  <a:pt x="63506" y="263926"/>
                  <a:pt x="40177" y="269101"/>
                  <a:pt x="9072" y="280744"/>
                </a:cubicBezTo>
                <a:cubicBezTo>
                  <a:pt x="6480" y="280744"/>
                  <a:pt x="0" y="280744"/>
                  <a:pt x="0" y="274276"/>
                </a:cubicBezTo>
                <a:cubicBezTo>
                  <a:pt x="0" y="274276"/>
                  <a:pt x="0" y="274276"/>
                  <a:pt x="0" y="23288"/>
                </a:cubicBezTo>
                <a:cubicBezTo>
                  <a:pt x="0" y="20700"/>
                  <a:pt x="2592" y="18113"/>
                  <a:pt x="5184" y="16819"/>
                </a:cubicBezTo>
                <a:cubicBezTo>
                  <a:pt x="37585" y="5175"/>
                  <a:pt x="62210" y="0"/>
                  <a:pt x="8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>
              <a:latin typeface="Arial" panose="020B0604020202020204" pitchFamily="34" charset="0"/>
              <a:ea typeface="思源黑体 CN Normal" panose="020B0400000000000000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文本占位符 9"/>
          <p:cNvSpPr txBox="1"/>
          <p:nvPr/>
        </p:nvSpPr>
        <p:spPr>
          <a:xfrm>
            <a:off x="5266660" y="3124380"/>
            <a:ext cx="1674776" cy="956112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Java</a:t>
            </a:r>
            <a:endParaRPr lang="zh-CN" altLang="en-US" sz="2800" dirty="0"/>
          </a:p>
        </p:txBody>
      </p:sp>
      <p:sp>
        <p:nvSpPr>
          <p:cNvPr id="24" name="文本占位符 9"/>
          <p:cNvSpPr txBox="1"/>
          <p:nvPr/>
        </p:nvSpPr>
        <p:spPr>
          <a:xfrm>
            <a:off x="1606197" y="1891856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桌面应用开发</a:t>
            </a:r>
          </a:p>
        </p:txBody>
      </p:sp>
      <p:sp>
        <p:nvSpPr>
          <p:cNvPr id="25" name="文本占位符 9"/>
          <p:cNvSpPr txBox="1"/>
          <p:nvPr/>
        </p:nvSpPr>
        <p:spPr>
          <a:xfrm>
            <a:off x="863345" y="2285556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各种税务管理软件，</a:t>
            </a:r>
            <a:r>
              <a:rPr lang="en-US" altLang="zh-CN" sz="1600" dirty="0"/>
              <a:t>IDEA</a:t>
            </a:r>
            <a:endParaRPr lang="zh-CN" altLang="en-US" sz="1600" dirty="0"/>
          </a:p>
        </p:txBody>
      </p:sp>
      <p:sp>
        <p:nvSpPr>
          <p:cNvPr id="26" name="文本占位符 9"/>
          <p:cNvSpPr txBox="1"/>
          <p:nvPr/>
        </p:nvSpPr>
        <p:spPr>
          <a:xfrm>
            <a:off x="1120808" y="3144961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rgbClr val="C00000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企业级应用开发</a:t>
            </a:r>
          </a:p>
        </p:txBody>
      </p:sp>
      <p:sp>
        <p:nvSpPr>
          <p:cNvPr id="27" name="文本占位符 9"/>
          <p:cNvSpPr txBox="1"/>
          <p:nvPr/>
        </p:nvSpPr>
        <p:spPr>
          <a:xfrm>
            <a:off x="377956" y="3531359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微服务，大型互联网应用</a:t>
            </a:r>
          </a:p>
        </p:txBody>
      </p:sp>
      <p:sp>
        <p:nvSpPr>
          <p:cNvPr id="28" name="文本占位符 9"/>
          <p:cNvSpPr txBox="1"/>
          <p:nvPr/>
        </p:nvSpPr>
        <p:spPr>
          <a:xfrm>
            <a:off x="1545288" y="4379208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移动应用开发</a:t>
            </a:r>
          </a:p>
        </p:txBody>
      </p:sp>
      <p:sp>
        <p:nvSpPr>
          <p:cNvPr id="29" name="文本占位符 9"/>
          <p:cNvSpPr txBox="1"/>
          <p:nvPr/>
        </p:nvSpPr>
        <p:spPr>
          <a:xfrm>
            <a:off x="802844" y="4765051"/>
            <a:ext cx="2852392" cy="610315"/>
          </a:xfrm>
          <a:prstGeom prst="rect">
            <a:avLst/>
          </a:prstGeom>
        </p:spPr>
        <p:txBody>
          <a:bodyPr anchor="ctr" anchorCtr="0"/>
          <a:lstStyle>
            <a:lvl1pPr marL="0" indent="0" algn="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android</a:t>
            </a:r>
            <a:r>
              <a:rPr lang="zh-CN" altLang="en-US" sz="1600" dirty="0"/>
              <a:t>，医疗设备</a:t>
            </a:r>
          </a:p>
        </p:txBody>
      </p:sp>
      <p:sp>
        <p:nvSpPr>
          <p:cNvPr id="30" name="文本占位符 9"/>
          <p:cNvSpPr txBox="1"/>
          <p:nvPr/>
        </p:nvSpPr>
        <p:spPr>
          <a:xfrm>
            <a:off x="8617569" y="1970546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服务器系统</a:t>
            </a:r>
          </a:p>
        </p:txBody>
      </p:sp>
      <p:sp>
        <p:nvSpPr>
          <p:cNvPr id="31" name="文本占位符 9"/>
          <p:cNvSpPr txBox="1"/>
          <p:nvPr/>
        </p:nvSpPr>
        <p:spPr>
          <a:xfrm>
            <a:off x="8617569" y="2332794"/>
            <a:ext cx="2852392" cy="625398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应用的后台</a:t>
            </a:r>
          </a:p>
        </p:txBody>
      </p:sp>
      <p:sp>
        <p:nvSpPr>
          <p:cNvPr id="32" name="文本占位符 9"/>
          <p:cNvSpPr txBox="1"/>
          <p:nvPr/>
        </p:nvSpPr>
        <p:spPr>
          <a:xfrm>
            <a:off x="8961652" y="3163178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大数据开发</a:t>
            </a:r>
          </a:p>
        </p:txBody>
      </p:sp>
      <p:sp>
        <p:nvSpPr>
          <p:cNvPr id="33" name="文本占位符 9"/>
          <p:cNvSpPr txBox="1"/>
          <p:nvPr/>
        </p:nvSpPr>
        <p:spPr>
          <a:xfrm>
            <a:off x="8961652" y="3536541"/>
            <a:ext cx="2852392" cy="610317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err="1"/>
              <a:t>hadoop</a:t>
            </a:r>
            <a:endParaRPr lang="zh-CN" altLang="en-US" sz="1600" dirty="0"/>
          </a:p>
        </p:txBody>
      </p:sp>
      <p:sp>
        <p:nvSpPr>
          <p:cNvPr id="34" name="文本占位符 9"/>
          <p:cNvSpPr txBox="1"/>
          <p:nvPr/>
        </p:nvSpPr>
        <p:spPr>
          <a:xfrm>
            <a:off x="8526822" y="4377146"/>
            <a:ext cx="2109540" cy="337355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b="1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游戏开发</a:t>
            </a:r>
          </a:p>
        </p:txBody>
      </p:sp>
      <p:sp>
        <p:nvSpPr>
          <p:cNvPr id="35" name="文本占位符 9"/>
          <p:cNvSpPr txBox="1"/>
          <p:nvPr/>
        </p:nvSpPr>
        <p:spPr>
          <a:xfrm>
            <a:off x="8526822" y="4754050"/>
            <a:ext cx="2852392" cy="610317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1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我的世界 </a:t>
            </a:r>
            <a:r>
              <a:rPr lang="en-US" altLang="zh-CN" sz="1600" dirty="0" err="1"/>
              <a:t>MineCraft</a:t>
            </a:r>
            <a:endParaRPr lang="en-US" altLang="zh-CN" sz="1600" dirty="0"/>
          </a:p>
        </p:txBody>
      </p:sp>
      <p:sp>
        <p:nvSpPr>
          <p:cNvPr id="36" name="iconfont-11843-5651542"/>
          <p:cNvSpPr/>
          <p:nvPr/>
        </p:nvSpPr>
        <p:spPr>
          <a:xfrm>
            <a:off x="4796474" y="2285556"/>
            <a:ext cx="322560" cy="240883"/>
          </a:xfrm>
          <a:custGeom>
            <a:avLst/>
            <a:gdLst>
              <a:gd name="T0" fmla="*/ 7703 w 11204"/>
              <a:gd name="T1" fmla="*/ 8978 h 10378"/>
              <a:gd name="T2" fmla="*/ 7703 w 11204"/>
              <a:gd name="T3" fmla="*/ 9678 h 10378"/>
              <a:gd name="T4" fmla="*/ 7003 w 11204"/>
              <a:gd name="T5" fmla="*/ 10378 h 10378"/>
              <a:gd name="T6" fmla="*/ 4201 w 11204"/>
              <a:gd name="T7" fmla="*/ 10378 h 10378"/>
              <a:gd name="T8" fmla="*/ 3501 w 11204"/>
              <a:gd name="T9" fmla="*/ 9678 h 10378"/>
              <a:gd name="T10" fmla="*/ 3501 w 11204"/>
              <a:gd name="T11" fmla="*/ 8978 h 10378"/>
              <a:gd name="T12" fmla="*/ 700 w 11204"/>
              <a:gd name="T13" fmla="*/ 8978 h 10378"/>
              <a:gd name="T14" fmla="*/ 0 w 11204"/>
              <a:gd name="T15" fmla="*/ 8278 h 10378"/>
              <a:gd name="T16" fmla="*/ 0 w 11204"/>
              <a:gd name="T17" fmla="*/ 700 h 10378"/>
              <a:gd name="T18" fmla="*/ 700 w 11204"/>
              <a:gd name="T19" fmla="*/ 0 h 10378"/>
              <a:gd name="T20" fmla="*/ 10504 w 11204"/>
              <a:gd name="T21" fmla="*/ 0 h 10378"/>
              <a:gd name="T22" fmla="*/ 11204 w 11204"/>
              <a:gd name="T23" fmla="*/ 700 h 10378"/>
              <a:gd name="T24" fmla="*/ 11204 w 11204"/>
              <a:gd name="T25" fmla="*/ 8278 h 10378"/>
              <a:gd name="T26" fmla="*/ 10504 w 11204"/>
              <a:gd name="T27" fmla="*/ 8978 h 10378"/>
              <a:gd name="T28" fmla="*/ 7703 w 11204"/>
              <a:gd name="T29" fmla="*/ 8978 h 10378"/>
              <a:gd name="T30" fmla="*/ 810 w 11204"/>
              <a:gd name="T31" fmla="*/ 879 h 10378"/>
              <a:gd name="T32" fmla="*/ 810 w 11204"/>
              <a:gd name="T33" fmla="*/ 8107 h 10378"/>
              <a:gd name="T34" fmla="*/ 10411 w 11204"/>
              <a:gd name="T35" fmla="*/ 8107 h 10378"/>
              <a:gd name="T36" fmla="*/ 10411 w 11204"/>
              <a:gd name="T37" fmla="*/ 879 h 10378"/>
              <a:gd name="T38" fmla="*/ 810 w 11204"/>
              <a:gd name="T39" fmla="*/ 879 h 10378"/>
              <a:gd name="T40" fmla="*/ 7098 w 11204"/>
              <a:gd name="T41" fmla="*/ 1878 h 10378"/>
              <a:gd name="T42" fmla="*/ 8090 w 11204"/>
              <a:gd name="T43" fmla="*/ 2871 h 10378"/>
              <a:gd name="T44" fmla="*/ 8090 w 11204"/>
              <a:gd name="T45" fmla="*/ 3367 h 10378"/>
              <a:gd name="T46" fmla="*/ 7098 w 11204"/>
              <a:gd name="T47" fmla="*/ 4359 h 10378"/>
              <a:gd name="T48" fmla="*/ 6601 w 11204"/>
              <a:gd name="T49" fmla="*/ 4359 h 10378"/>
              <a:gd name="T50" fmla="*/ 5609 w 11204"/>
              <a:gd name="T51" fmla="*/ 3367 h 10378"/>
              <a:gd name="T52" fmla="*/ 5609 w 11204"/>
              <a:gd name="T53" fmla="*/ 2871 h 10378"/>
              <a:gd name="T54" fmla="*/ 6601 w 11204"/>
              <a:gd name="T55" fmla="*/ 1878 h 10378"/>
              <a:gd name="T56" fmla="*/ 7098 w 11204"/>
              <a:gd name="T57" fmla="*/ 1878 h 10378"/>
              <a:gd name="T58" fmla="*/ 3341 w 11204"/>
              <a:gd name="T59" fmla="*/ 4872 h 10378"/>
              <a:gd name="T60" fmla="*/ 4745 w 11204"/>
              <a:gd name="T61" fmla="*/ 4872 h 10378"/>
              <a:gd name="T62" fmla="*/ 5096 w 11204"/>
              <a:gd name="T63" fmla="*/ 5223 h 10378"/>
              <a:gd name="T64" fmla="*/ 5096 w 11204"/>
              <a:gd name="T65" fmla="*/ 6626 h 10378"/>
              <a:gd name="T66" fmla="*/ 4745 w 11204"/>
              <a:gd name="T67" fmla="*/ 6977 h 10378"/>
              <a:gd name="T68" fmla="*/ 3341 w 11204"/>
              <a:gd name="T69" fmla="*/ 6977 h 10378"/>
              <a:gd name="T70" fmla="*/ 2990 w 11204"/>
              <a:gd name="T71" fmla="*/ 6626 h 10378"/>
              <a:gd name="T72" fmla="*/ 2990 w 11204"/>
              <a:gd name="T73" fmla="*/ 5223 h 10378"/>
              <a:gd name="T74" fmla="*/ 3341 w 11204"/>
              <a:gd name="T75" fmla="*/ 4872 h 10378"/>
              <a:gd name="T76" fmla="*/ 6145 w 11204"/>
              <a:gd name="T77" fmla="*/ 4872 h 10378"/>
              <a:gd name="T78" fmla="*/ 7549 w 11204"/>
              <a:gd name="T79" fmla="*/ 4872 h 10378"/>
              <a:gd name="T80" fmla="*/ 7900 w 11204"/>
              <a:gd name="T81" fmla="*/ 5223 h 10378"/>
              <a:gd name="T82" fmla="*/ 7900 w 11204"/>
              <a:gd name="T83" fmla="*/ 6626 h 10378"/>
              <a:gd name="T84" fmla="*/ 7549 w 11204"/>
              <a:gd name="T85" fmla="*/ 6977 h 10378"/>
              <a:gd name="T86" fmla="*/ 6145 w 11204"/>
              <a:gd name="T87" fmla="*/ 6977 h 10378"/>
              <a:gd name="T88" fmla="*/ 5794 w 11204"/>
              <a:gd name="T89" fmla="*/ 6626 h 10378"/>
              <a:gd name="T90" fmla="*/ 5794 w 11204"/>
              <a:gd name="T91" fmla="*/ 5223 h 10378"/>
              <a:gd name="T92" fmla="*/ 6145 w 11204"/>
              <a:gd name="T93" fmla="*/ 4872 h 10378"/>
              <a:gd name="T94" fmla="*/ 3873 w 11204"/>
              <a:gd name="T95" fmla="*/ 2951 h 10378"/>
              <a:gd name="T96" fmla="*/ 4575 w 11204"/>
              <a:gd name="T97" fmla="*/ 2464 h 10378"/>
              <a:gd name="T98" fmla="*/ 4053 w 11204"/>
              <a:gd name="T99" fmla="*/ 1912 h 10378"/>
              <a:gd name="T100" fmla="*/ 3510 w 11204"/>
              <a:gd name="T101" fmla="*/ 2444 h 10378"/>
              <a:gd name="T102" fmla="*/ 3873 w 11204"/>
              <a:gd name="T103" fmla="*/ 2951 h 10378"/>
              <a:gd name="T104" fmla="*/ 4043 w 11204"/>
              <a:gd name="T105" fmla="*/ 3129 h 10378"/>
              <a:gd name="T106" fmla="*/ 2976 w 11204"/>
              <a:gd name="T107" fmla="*/ 3738 h 10378"/>
              <a:gd name="T108" fmla="*/ 2976 w 11204"/>
              <a:gd name="T109" fmla="*/ 3887 h 10378"/>
              <a:gd name="T110" fmla="*/ 3133 w 11204"/>
              <a:gd name="T111" fmla="*/ 4043 h 10378"/>
              <a:gd name="T112" fmla="*/ 4952 w 11204"/>
              <a:gd name="T113" fmla="*/ 4043 h 10378"/>
              <a:gd name="T114" fmla="*/ 5109 w 11204"/>
              <a:gd name="T115" fmla="*/ 3887 h 10378"/>
              <a:gd name="T116" fmla="*/ 5109 w 11204"/>
              <a:gd name="T117" fmla="*/ 3738 h 10378"/>
              <a:gd name="T118" fmla="*/ 4043 w 11204"/>
              <a:gd name="T119" fmla="*/ 3129 h 10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204" h="10378">
                <a:moveTo>
                  <a:pt x="7703" y="8978"/>
                </a:moveTo>
                <a:lnTo>
                  <a:pt x="7703" y="9678"/>
                </a:lnTo>
                <a:cubicBezTo>
                  <a:pt x="7703" y="10064"/>
                  <a:pt x="7389" y="10378"/>
                  <a:pt x="7003" y="10378"/>
                </a:cubicBezTo>
                <a:lnTo>
                  <a:pt x="4201" y="10378"/>
                </a:lnTo>
                <a:cubicBezTo>
                  <a:pt x="3815" y="10378"/>
                  <a:pt x="3501" y="10064"/>
                  <a:pt x="3501" y="9678"/>
                </a:cubicBezTo>
                <a:lnTo>
                  <a:pt x="3501" y="8978"/>
                </a:lnTo>
                <a:lnTo>
                  <a:pt x="700" y="8978"/>
                </a:lnTo>
                <a:cubicBezTo>
                  <a:pt x="314" y="8978"/>
                  <a:pt x="0" y="8664"/>
                  <a:pt x="0" y="8278"/>
                </a:cubicBezTo>
                <a:lnTo>
                  <a:pt x="0" y="700"/>
                </a:lnTo>
                <a:cubicBezTo>
                  <a:pt x="0" y="314"/>
                  <a:pt x="314" y="0"/>
                  <a:pt x="700" y="0"/>
                </a:cubicBezTo>
                <a:lnTo>
                  <a:pt x="10504" y="0"/>
                </a:lnTo>
                <a:cubicBezTo>
                  <a:pt x="10890" y="0"/>
                  <a:pt x="11204" y="314"/>
                  <a:pt x="11204" y="700"/>
                </a:cubicBezTo>
                <a:lnTo>
                  <a:pt x="11204" y="8278"/>
                </a:lnTo>
                <a:cubicBezTo>
                  <a:pt x="11204" y="8664"/>
                  <a:pt x="10890" y="8978"/>
                  <a:pt x="10504" y="8978"/>
                </a:cubicBezTo>
                <a:lnTo>
                  <a:pt x="7703" y="8978"/>
                </a:lnTo>
                <a:close/>
                <a:moveTo>
                  <a:pt x="810" y="879"/>
                </a:moveTo>
                <a:lnTo>
                  <a:pt x="810" y="8107"/>
                </a:lnTo>
                <a:lnTo>
                  <a:pt x="10411" y="8107"/>
                </a:lnTo>
                <a:lnTo>
                  <a:pt x="10411" y="879"/>
                </a:lnTo>
                <a:lnTo>
                  <a:pt x="810" y="879"/>
                </a:lnTo>
                <a:close/>
                <a:moveTo>
                  <a:pt x="7098" y="1878"/>
                </a:moveTo>
                <a:lnTo>
                  <a:pt x="8090" y="2871"/>
                </a:lnTo>
                <a:cubicBezTo>
                  <a:pt x="8228" y="3008"/>
                  <a:pt x="8228" y="3229"/>
                  <a:pt x="8090" y="3367"/>
                </a:cubicBezTo>
                <a:lnTo>
                  <a:pt x="7098" y="4359"/>
                </a:lnTo>
                <a:cubicBezTo>
                  <a:pt x="6960" y="4497"/>
                  <a:pt x="6739" y="4497"/>
                  <a:pt x="6601" y="4359"/>
                </a:cubicBezTo>
                <a:lnTo>
                  <a:pt x="5609" y="3367"/>
                </a:lnTo>
                <a:cubicBezTo>
                  <a:pt x="5471" y="3229"/>
                  <a:pt x="5471" y="3008"/>
                  <a:pt x="5609" y="2871"/>
                </a:cubicBezTo>
                <a:lnTo>
                  <a:pt x="6601" y="1878"/>
                </a:lnTo>
                <a:cubicBezTo>
                  <a:pt x="6739" y="1741"/>
                  <a:pt x="6961" y="1741"/>
                  <a:pt x="7098" y="1878"/>
                </a:cubicBezTo>
                <a:close/>
                <a:moveTo>
                  <a:pt x="3341" y="4872"/>
                </a:moveTo>
                <a:lnTo>
                  <a:pt x="4745" y="4872"/>
                </a:lnTo>
                <a:cubicBezTo>
                  <a:pt x="4939" y="4872"/>
                  <a:pt x="5096" y="5029"/>
                  <a:pt x="5096" y="5223"/>
                </a:cubicBezTo>
                <a:lnTo>
                  <a:pt x="5096" y="6626"/>
                </a:lnTo>
                <a:cubicBezTo>
                  <a:pt x="5096" y="6819"/>
                  <a:pt x="4939" y="6977"/>
                  <a:pt x="4745" y="6977"/>
                </a:cubicBezTo>
                <a:lnTo>
                  <a:pt x="3341" y="6977"/>
                </a:lnTo>
                <a:cubicBezTo>
                  <a:pt x="3148" y="6977"/>
                  <a:pt x="2990" y="6819"/>
                  <a:pt x="2990" y="6626"/>
                </a:cubicBezTo>
                <a:lnTo>
                  <a:pt x="2990" y="5223"/>
                </a:lnTo>
                <a:cubicBezTo>
                  <a:pt x="2990" y="5029"/>
                  <a:pt x="3148" y="4872"/>
                  <a:pt x="3341" y="4872"/>
                </a:cubicBezTo>
                <a:close/>
                <a:moveTo>
                  <a:pt x="6145" y="4872"/>
                </a:moveTo>
                <a:lnTo>
                  <a:pt x="7549" y="4872"/>
                </a:lnTo>
                <a:cubicBezTo>
                  <a:pt x="7743" y="4872"/>
                  <a:pt x="7900" y="5029"/>
                  <a:pt x="7900" y="5223"/>
                </a:cubicBezTo>
                <a:lnTo>
                  <a:pt x="7900" y="6626"/>
                </a:lnTo>
                <a:cubicBezTo>
                  <a:pt x="7900" y="6819"/>
                  <a:pt x="7743" y="6977"/>
                  <a:pt x="7549" y="6977"/>
                </a:cubicBezTo>
                <a:lnTo>
                  <a:pt x="6145" y="6977"/>
                </a:lnTo>
                <a:cubicBezTo>
                  <a:pt x="5951" y="6977"/>
                  <a:pt x="5794" y="6819"/>
                  <a:pt x="5794" y="6626"/>
                </a:cubicBezTo>
                <a:lnTo>
                  <a:pt x="5794" y="5223"/>
                </a:lnTo>
                <a:cubicBezTo>
                  <a:pt x="5794" y="5029"/>
                  <a:pt x="5951" y="4872"/>
                  <a:pt x="6145" y="4872"/>
                </a:cubicBezTo>
                <a:close/>
                <a:moveTo>
                  <a:pt x="3873" y="2951"/>
                </a:moveTo>
                <a:cubicBezTo>
                  <a:pt x="4233" y="3062"/>
                  <a:pt x="4563" y="2803"/>
                  <a:pt x="4575" y="2464"/>
                </a:cubicBezTo>
                <a:cubicBezTo>
                  <a:pt x="4586" y="2172"/>
                  <a:pt x="4345" y="1917"/>
                  <a:pt x="4053" y="1912"/>
                </a:cubicBezTo>
                <a:cubicBezTo>
                  <a:pt x="3754" y="1907"/>
                  <a:pt x="3510" y="2147"/>
                  <a:pt x="3510" y="2444"/>
                </a:cubicBezTo>
                <a:cubicBezTo>
                  <a:pt x="3510" y="2673"/>
                  <a:pt x="3654" y="2883"/>
                  <a:pt x="3873" y="2951"/>
                </a:cubicBezTo>
                <a:close/>
                <a:moveTo>
                  <a:pt x="4043" y="3129"/>
                </a:moveTo>
                <a:cubicBezTo>
                  <a:pt x="3686" y="3129"/>
                  <a:pt x="2976" y="3333"/>
                  <a:pt x="2976" y="3738"/>
                </a:cubicBezTo>
                <a:lnTo>
                  <a:pt x="2976" y="3887"/>
                </a:lnTo>
                <a:cubicBezTo>
                  <a:pt x="2976" y="3973"/>
                  <a:pt x="3046" y="4043"/>
                  <a:pt x="3133" y="4043"/>
                </a:cubicBezTo>
                <a:lnTo>
                  <a:pt x="4952" y="4043"/>
                </a:lnTo>
                <a:cubicBezTo>
                  <a:pt x="5039" y="4043"/>
                  <a:pt x="5109" y="3973"/>
                  <a:pt x="5109" y="3887"/>
                </a:cubicBezTo>
                <a:lnTo>
                  <a:pt x="5109" y="3738"/>
                </a:lnTo>
                <a:cubicBezTo>
                  <a:pt x="5109" y="3333"/>
                  <a:pt x="4399" y="3129"/>
                  <a:pt x="4043" y="31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confont-11813-5643530"/>
          <p:cNvSpPr/>
          <p:nvPr/>
        </p:nvSpPr>
        <p:spPr>
          <a:xfrm>
            <a:off x="4796474" y="4535732"/>
            <a:ext cx="233616" cy="291336"/>
          </a:xfrm>
          <a:custGeom>
            <a:avLst/>
            <a:gdLst>
              <a:gd name="T0" fmla="*/ 5796 w 7112"/>
              <a:gd name="T1" fmla="*/ 0 h 11200"/>
              <a:gd name="T2" fmla="*/ 1344 w 7112"/>
              <a:gd name="T3" fmla="*/ 0 h 11200"/>
              <a:gd name="T4" fmla="*/ 27 w 7112"/>
              <a:gd name="T5" fmla="*/ 1316 h 11200"/>
              <a:gd name="T6" fmla="*/ 27 w 7112"/>
              <a:gd name="T7" fmla="*/ 9884 h 11200"/>
              <a:gd name="T8" fmla="*/ 1344 w 7112"/>
              <a:gd name="T9" fmla="*/ 11200 h 11200"/>
              <a:gd name="T10" fmla="*/ 5769 w 7112"/>
              <a:gd name="T11" fmla="*/ 11200 h 11200"/>
              <a:gd name="T12" fmla="*/ 7112 w 7112"/>
              <a:gd name="T13" fmla="*/ 9856 h 11200"/>
              <a:gd name="T14" fmla="*/ 7112 w 7112"/>
              <a:gd name="T15" fmla="*/ 1316 h 11200"/>
              <a:gd name="T16" fmla="*/ 5796 w 7112"/>
              <a:gd name="T17" fmla="*/ 0 h 11200"/>
              <a:gd name="T18" fmla="*/ 6580 w 7112"/>
              <a:gd name="T19" fmla="*/ 9884 h 11200"/>
              <a:gd name="T20" fmla="*/ 5796 w 7112"/>
              <a:gd name="T21" fmla="*/ 10668 h 11200"/>
              <a:gd name="T22" fmla="*/ 1344 w 7112"/>
              <a:gd name="T23" fmla="*/ 10668 h 11200"/>
              <a:gd name="T24" fmla="*/ 560 w 7112"/>
              <a:gd name="T25" fmla="*/ 9884 h 11200"/>
              <a:gd name="T26" fmla="*/ 560 w 7112"/>
              <a:gd name="T27" fmla="*/ 9296 h 11200"/>
              <a:gd name="T28" fmla="*/ 6580 w 7112"/>
              <a:gd name="T29" fmla="*/ 9296 h 11200"/>
              <a:gd name="T30" fmla="*/ 6580 w 7112"/>
              <a:gd name="T31" fmla="*/ 9884 h 11200"/>
              <a:gd name="T32" fmla="*/ 6580 w 7112"/>
              <a:gd name="T33" fmla="*/ 8736 h 11200"/>
              <a:gd name="T34" fmla="*/ 560 w 7112"/>
              <a:gd name="T35" fmla="*/ 8736 h 11200"/>
              <a:gd name="T36" fmla="*/ 560 w 7112"/>
              <a:gd name="T37" fmla="*/ 2408 h 11200"/>
              <a:gd name="T38" fmla="*/ 6580 w 7112"/>
              <a:gd name="T39" fmla="*/ 2408 h 11200"/>
              <a:gd name="T40" fmla="*/ 6580 w 7112"/>
              <a:gd name="T41" fmla="*/ 8736 h 11200"/>
              <a:gd name="T42" fmla="*/ 6580 w 7112"/>
              <a:gd name="T43" fmla="*/ 1848 h 11200"/>
              <a:gd name="T44" fmla="*/ 560 w 7112"/>
              <a:gd name="T45" fmla="*/ 1848 h 11200"/>
              <a:gd name="T46" fmla="*/ 560 w 7112"/>
              <a:gd name="T47" fmla="*/ 1344 h 11200"/>
              <a:gd name="T48" fmla="*/ 1344 w 7112"/>
              <a:gd name="T49" fmla="*/ 560 h 11200"/>
              <a:gd name="T50" fmla="*/ 5796 w 7112"/>
              <a:gd name="T51" fmla="*/ 533 h 11200"/>
              <a:gd name="T52" fmla="*/ 6580 w 7112"/>
              <a:gd name="T53" fmla="*/ 1316 h 11200"/>
              <a:gd name="T54" fmla="*/ 6580 w 7112"/>
              <a:gd name="T55" fmla="*/ 1848 h 11200"/>
              <a:gd name="T56" fmla="*/ 3976 w 7112"/>
              <a:gd name="T57" fmla="*/ 728 h 11200"/>
              <a:gd name="T58" fmla="*/ 3109 w 7112"/>
              <a:gd name="T59" fmla="*/ 728 h 11200"/>
              <a:gd name="T60" fmla="*/ 2829 w 7112"/>
              <a:gd name="T61" fmla="*/ 1008 h 11200"/>
              <a:gd name="T62" fmla="*/ 3109 w 7112"/>
              <a:gd name="T63" fmla="*/ 1288 h 11200"/>
              <a:gd name="T64" fmla="*/ 3976 w 7112"/>
              <a:gd name="T65" fmla="*/ 1288 h 11200"/>
              <a:gd name="T66" fmla="*/ 4256 w 7112"/>
              <a:gd name="T67" fmla="*/ 1008 h 11200"/>
              <a:gd name="T68" fmla="*/ 3976 w 7112"/>
              <a:gd name="T69" fmla="*/ 728 h 11200"/>
              <a:gd name="T70" fmla="*/ 3556 w 7112"/>
              <a:gd name="T71" fmla="*/ 10500 h 11200"/>
              <a:gd name="T72" fmla="*/ 3949 w 7112"/>
              <a:gd name="T73" fmla="*/ 10108 h 11200"/>
              <a:gd name="T74" fmla="*/ 3556 w 7112"/>
              <a:gd name="T75" fmla="*/ 9715 h 11200"/>
              <a:gd name="T76" fmla="*/ 3164 w 7112"/>
              <a:gd name="T77" fmla="*/ 10108 h 11200"/>
              <a:gd name="T78" fmla="*/ 3556 w 7112"/>
              <a:gd name="T79" fmla="*/ 105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112" h="11200">
                <a:moveTo>
                  <a:pt x="5796" y="0"/>
                </a:moveTo>
                <a:lnTo>
                  <a:pt x="1344" y="0"/>
                </a:lnTo>
                <a:cubicBezTo>
                  <a:pt x="616" y="0"/>
                  <a:pt x="0" y="588"/>
                  <a:pt x="27" y="1316"/>
                </a:cubicBezTo>
                <a:lnTo>
                  <a:pt x="27" y="9884"/>
                </a:lnTo>
                <a:cubicBezTo>
                  <a:pt x="27" y="10611"/>
                  <a:pt x="615" y="11200"/>
                  <a:pt x="1344" y="11200"/>
                </a:cubicBezTo>
                <a:lnTo>
                  <a:pt x="5769" y="11200"/>
                </a:lnTo>
                <a:cubicBezTo>
                  <a:pt x="6496" y="11200"/>
                  <a:pt x="7112" y="10613"/>
                  <a:pt x="7112" y="9856"/>
                </a:cubicBezTo>
                <a:lnTo>
                  <a:pt x="7112" y="1316"/>
                </a:lnTo>
                <a:cubicBezTo>
                  <a:pt x="7112" y="588"/>
                  <a:pt x="6524" y="0"/>
                  <a:pt x="5796" y="0"/>
                </a:cubicBezTo>
                <a:close/>
                <a:moveTo>
                  <a:pt x="6580" y="9884"/>
                </a:moveTo>
                <a:cubicBezTo>
                  <a:pt x="6580" y="10331"/>
                  <a:pt x="6216" y="10668"/>
                  <a:pt x="5796" y="10668"/>
                </a:cubicBezTo>
                <a:lnTo>
                  <a:pt x="1344" y="10668"/>
                </a:lnTo>
                <a:cubicBezTo>
                  <a:pt x="896" y="10668"/>
                  <a:pt x="560" y="10304"/>
                  <a:pt x="560" y="9884"/>
                </a:cubicBezTo>
                <a:lnTo>
                  <a:pt x="560" y="9296"/>
                </a:lnTo>
                <a:lnTo>
                  <a:pt x="6580" y="9296"/>
                </a:lnTo>
                <a:lnTo>
                  <a:pt x="6580" y="9884"/>
                </a:lnTo>
                <a:close/>
                <a:moveTo>
                  <a:pt x="6580" y="8736"/>
                </a:moveTo>
                <a:lnTo>
                  <a:pt x="560" y="8736"/>
                </a:lnTo>
                <a:lnTo>
                  <a:pt x="560" y="2408"/>
                </a:lnTo>
                <a:lnTo>
                  <a:pt x="6580" y="2408"/>
                </a:lnTo>
                <a:lnTo>
                  <a:pt x="6580" y="8736"/>
                </a:lnTo>
                <a:close/>
                <a:moveTo>
                  <a:pt x="6580" y="1848"/>
                </a:moveTo>
                <a:lnTo>
                  <a:pt x="560" y="1848"/>
                </a:lnTo>
                <a:lnTo>
                  <a:pt x="560" y="1344"/>
                </a:lnTo>
                <a:cubicBezTo>
                  <a:pt x="560" y="896"/>
                  <a:pt x="924" y="560"/>
                  <a:pt x="1344" y="560"/>
                </a:cubicBezTo>
                <a:lnTo>
                  <a:pt x="5796" y="533"/>
                </a:lnTo>
                <a:cubicBezTo>
                  <a:pt x="6244" y="533"/>
                  <a:pt x="6580" y="896"/>
                  <a:pt x="6580" y="1316"/>
                </a:cubicBezTo>
                <a:lnTo>
                  <a:pt x="6580" y="1848"/>
                </a:lnTo>
                <a:close/>
                <a:moveTo>
                  <a:pt x="3976" y="728"/>
                </a:moveTo>
                <a:lnTo>
                  <a:pt x="3109" y="728"/>
                </a:lnTo>
                <a:cubicBezTo>
                  <a:pt x="2941" y="728"/>
                  <a:pt x="2829" y="840"/>
                  <a:pt x="2829" y="1008"/>
                </a:cubicBezTo>
                <a:cubicBezTo>
                  <a:pt x="2829" y="1175"/>
                  <a:pt x="2941" y="1288"/>
                  <a:pt x="3109" y="1288"/>
                </a:cubicBezTo>
                <a:lnTo>
                  <a:pt x="3976" y="1288"/>
                </a:lnTo>
                <a:cubicBezTo>
                  <a:pt x="4144" y="1288"/>
                  <a:pt x="4256" y="1175"/>
                  <a:pt x="4256" y="1008"/>
                </a:cubicBezTo>
                <a:cubicBezTo>
                  <a:pt x="4256" y="840"/>
                  <a:pt x="4144" y="727"/>
                  <a:pt x="3976" y="728"/>
                </a:cubicBezTo>
                <a:close/>
                <a:moveTo>
                  <a:pt x="3556" y="10500"/>
                </a:moveTo>
                <a:cubicBezTo>
                  <a:pt x="3780" y="10500"/>
                  <a:pt x="3949" y="10333"/>
                  <a:pt x="3949" y="10108"/>
                </a:cubicBezTo>
                <a:cubicBezTo>
                  <a:pt x="3949" y="9884"/>
                  <a:pt x="3781" y="9715"/>
                  <a:pt x="3556" y="9715"/>
                </a:cubicBezTo>
                <a:cubicBezTo>
                  <a:pt x="3332" y="9715"/>
                  <a:pt x="3164" y="9883"/>
                  <a:pt x="3164" y="10108"/>
                </a:cubicBezTo>
                <a:cubicBezTo>
                  <a:pt x="3164" y="10333"/>
                  <a:pt x="3332" y="10500"/>
                  <a:pt x="3556" y="1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confont-11964-5736576"/>
          <p:cNvSpPr/>
          <p:nvPr/>
        </p:nvSpPr>
        <p:spPr>
          <a:xfrm>
            <a:off x="7053659" y="2336731"/>
            <a:ext cx="348258" cy="362547"/>
          </a:xfrm>
          <a:custGeom>
            <a:avLst/>
            <a:gdLst>
              <a:gd name="T0" fmla="*/ 2500 w 12780"/>
              <a:gd name="T1" fmla="*/ 9140 h 13250"/>
              <a:gd name="T2" fmla="*/ 4550 w 12780"/>
              <a:gd name="T3" fmla="*/ 4640 h 13250"/>
              <a:gd name="T4" fmla="*/ 10820 w 12780"/>
              <a:gd name="T5" fmla="*/ 6880 h 13250"/>
              <a:gd name="T6" fmla="*/ 4740 w 12780"/>
              <a:gd name="T7" fmla="*/ 10650 h 13250"/>
              <a:gd name="T8" fmla="*/ 4170 w 12780"/>
              <a:gd name="T9" fmla="*/ 10340 h 13250"/>
              <a:gd name="T10" fmla="*/ 8390 w 12780"/>
              <a:gd name="T11" fmla="*/ 8380 h 13250"/>
              <a:gd name="T12" fmla="*/ 6660 w 12780"/>
              <a:gd name="T13" fmla="*/ 2730 h 13250"/>
              <a:gd name="T14" fmla="*/ 2990 w 12780"/>
              <a:gd name="T15" fmla="*/ 8620 h 13250"/>
              <a:gd name="T16" fmla="*/ 7270 w 12780"/>
              <a:gd name="T17" fmla="*/ 3510 h 13250"/>
              <a:gd name="T18" fmla="*/ 8510 w 12780"/>
              <a:gd name="T19" fmla="*/ 3190 h 13250"/>
              <a:gd name="T20" fmla="*/ 9620 w 12780"/>
              <a:gd name="T21" fmla="*/ 3650 h 13250"/>
              <a:gd name="T22" fmla="*/ 4900 w 12780"/>
              <a:gd name="T23" fmla="*/ 13080 h 13250"/>
              <a:gd name="T24" fmla="*/ 7680 w 12780"/>
              <a:gd name="T25" fmla="*/ 8860 h 13250"/>
              <a:gd name="T26" fmla="*/ 5160 w 12780"/>
              <a:gd name="T27" fmla="*/ 13250 h 13250"/>
              <a:gd name="T28" fmla="*/ 7570 w 12780"/>
              <a:gd name="T29" fmla="*/ 9390 h 13250"/>
              <a:gd name="T30" fmla="*/ 2770 w 12780"/>
              <a:gd name="T31" fmla="*/ 8770 h 13250"/>
              <a:gd name="T32" fmla="*/ 3870 w 12780"/>
              <a:gd name="T33" fmla="*/ 5280 h 13250"/>
              <a:gd name="T34" fmla="*/ 4140 w 12780"/>
              <a:gd name="T35" fmla="*/ 6020 h 13250"/>
              <a:gd name="T36" fmla="*/ 2650 w 12780"/>
              <a:gd name="T37" fmla="*/ 8350 h 13250"/>
              <a:gd name="T38" fmla="*/ 2670 w 12780"/>
              <a:gd name="T39" fmla="*/ 11960 h 13250"/>
              <a:gd name="T40" fmla="*/ 1900 w 12780"/>
              <a:gd name="T41" fmla="*/ 11610 h 13250"/>
              <a:gd name="T42" fmla="*/ 1510 w 12780"/>
              <a:gd name="T43" fmla="*/ 10770 h 13250"/>
              <a:gd name="T44" fmla="*/ 2660 w 12780"/>
              <a:gd name="T45" fmla="*/ 8930 h 13250"/>
              <a:gd name="T46" fmla="*/ 4250 w 12780"/>
              <a:gd name="T47" fmla="*/ 10720 h 13250"/>
              <a:gd name="T48" fmla="*/ 2890 w 12780"/>
              <a:gd name="T49" fmla="*/ 10830 h 13250"/>
              <a:gd name="T50" fmla="*/ 2690 w 12780"/>
              <a:gd name="T51" fmla="*/ 9430 h 13250"/>
              <a:gd name="T52" fmla="*/ 2440 w 12780"/>
              <a:gd name="T53" fmla="*/ 10560 h 13250"/>
              <a:gd name="T54" fmla="*/ 3560 w 12780"/>
              <a:gd name="T55" fmla="*/ 3310 h 13250"/>
              <a:gd name="T56" fmla="*/ 2260 w 12780"/>
              <a:gd name="T57" fmla="*/ 3290 h 13250"/>
              <a:gd name="T58" fmla="*/ 1840 w 12780"/>
              <a:gd name="T59" fmla="*/ 2010 h 13250"/>
              <a:gd name="T60" fmla="*/ 3040 w 12780"/>
              <a:gd name="T61" fmla="*/ 1270 h 13250"/>
              <a:gd name="T62" fmla="*/ 4010 w 12780"/>
              <a:gd name="T63" fmla="*/ 2110 h 13250"/>
              <a:gd name="T64" fmla="*/ 3560 w 12780"/>
              <a:gd name="T65" fmla="*/ 3310 h 13250"/>
              <a:gd name="T66" fmla="*/ 3360 w 12780"/>
              <a:gd name="T67" fmla="*/ 2530 h 13250"/>
              <a:gd name="T68" fmla="*/ 3170 w 12780"/>
              <a:gd name="T69" fmla="*/ 1980 h 13250"/>
              <a:gd name="T70" fmla="*/ 2160 w 12780"/>
              <a:gd name="T71" fmla="*/ 2110 h 13250"/>
              <a:gd name="T72" fmla="*/ 2900 w 12780"/>
              <a:gd name="T73" fmla="*/ 2790 h 13250"/>
              <a:gd name="T74" fmla="*/ 9500 w 12780"/>
              <a:gd name="T75" fmla="*/ 11770 h 13250"/>
              <a:gd name="T76" fmla="*/ 8890 w 12780"/>
              <a:gd name="T77" fmla="*/ 11330 h 13250"/>
              <a:gd name="T78" fmla="*/ 9120 w 12780"/>
              <a:gd name="T79" fmla="*/ 10620 h 13250"/>
              <a:gd name="T80" fmla="*/ 10500 w 12780"/>
              <a:gd name="T81" fmla="*/ 10710 h 13250"/>
              <a:gd name="T82" fmla="*/ 10200 w 12780"/>
              <a:gd name="T83" fmla="*/ 11960 h 13250"/>
              <a:gd name="T84" fmla="*/ 9550 w 12780"/>
              <a:gd name="T85" fmla="*/ 11570 h 13250"/>
              <a:gd name="T86" fmla="*/ 10290 w 12780"/>
              <a:gd name="T87" fmla="*/ 10880 h 13250"/>
              <a:gd name="T88" fmla="*/ 9280 w 12780"/>
              <a:gd name="T89" fmla="*/ 10760 h 13250"/>
              <a:gd name="T90" fmla="*/ 9090 w 12780"/>
              <a:gd name="T91" fmla="*/ 11310 h 13250"/>
              <a:gd name="T92" fmla="*/ 10550 w 12780"/>
              <a:gd name="T93" fmla="*/ 9620 h 13250"/>
              <a:gd name="T94" fmla="*/ 10100 w 12780"/>
              <a:gd name="T95" fmla="*/ 8420 h 13250"/>
              <a:gd name="T96" fmla="*/ 11070 w 12780"/>
              <a:gd name="T97" fmla="*/ 7580 h 13250"/>
              <a:gd name="T98" fmla="*/ 12250 w 12780"/>
              <a:gd name="T99" fmla="*/ 8320 h 13250"/>
              <a:gd name="T100" fmla="*/ 11830 w 12780"/>
              <a:gd name="T101" fmla="*/ 9600 h 13250"/>
              <a:gd name="T102" fmla="*/ 10550 w 12780"/>
              <a:gd name="T103" fmla="*/ 9620 h 13250"/>
              <a:gd name="T104" fmla="*/ 11570 w 12780"/>
              <a:gd name="T105" fmla="*/ 8850 h 13250"/>
              <a:gd name="T106" fmla="*/ 11380 w 12780"/>
              <a:gd name="T107" fmla="*/ 8300 h 13250"/>
              <a:gd name="T108" fmla="*/ 10370 w 12780"/>
              <a:gd name="T109" fmla="*/ 8420 h 13250"/>
              <a:gd name="T110" fmla="*/ 11110 w 12780"/>
              <a:gd name="T111" fmla="*/ 9110 h 13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780" h="13250">
                <a:moveTo>
                  <a:pt x="4100" y="10750"/>
                </a:moveTo>
                <a:cubicBezTo>
                  <a:pt x="4050" y="10750"/>
                  <a:pt x="4000" y="10730"/>
                  <a:pt x="3960" y="10690"/>
                </a:cubicBezTo>
                <a:lnTo>
                  <a:pt x="2560" y="9300"/>
                </a:lnTo>
                <a:cubicBezTo>
                  <a:pt x="2520" y="9260"/>
                  <a:pt x="2500" y="9200"/>
                  <a:pt x="2500" y="9140"/>
                </a:cubicBezTo>
                <a:cubicBezTo>
                  <a:pt x="2510" y="8950"/>
                  <a:pt x="2550" y="8750"/>
                  <a:pt x="2600" y="8530"/>
                </a:cubicBezTo>
                <a:cubicBezTo>
                  <a:pt x="2780" y="7770"/>
                  <a:pt x="3180" y="6830"/>
                  <a:pt x="3770" y="5840"/>
                </a:cubicBezTo>
                <a:cubicBezTo>
                  <a:pt x="3860" y="5680"/>
                  <a:pt x="3960" y="5520"/>
                  <a:pt x="4060" y="5370"/>
                </a:cubicBezTo>
                <a:cubicBezTo>
                  <a:pt x="4210" y="5130"/>
                  <a:pt x="4380" y="4880"/>
                  <a:pt x="4550" y="4640"/>
                </a:cubicBezTo>
                <a:cubicBezTo>
                  <a:pt x="5120" y="3830"/>
                  <a:pt x="5750" y="3070"/>
                  <a:pt x="6380" y="2450"/>
                </a:cubicBezTo>
                <a:cubicBezTo>
                  <a:pt x="8500" y="330"/>
                  <a:pt x="10330" y="0"/>
                  <a:pt x="11800" y="1470"/>
                </a:cubicBezTo>
                <a:cubicBezTo>
                  <a:pt x="12480" y="2150"/>
                  <a:pt x="12780" y="2910"/>
                  <a:pt x="12690" y="3730"/>
                </a:cubicBezTo>
                <a:cubicBezTo>
                  <a:pt x="12590" y="4690"/>
                  <a:pt x="11970" y="5730"/>
                  <a:pt x="10820" y="6880"/>
                </a:cubicBezTo>
                <a:cubicBezTo>
                  <a:pt x="10200" y="7500"/>
                  <a:pt x="9440" y="8130"/>
                  <a:pt x="8630" y="8700"/>
                </a:cubicBezTo>
                <a:cubicBezTo>
                  <a:pt x="8390" y="8870"/>
                  <a:pt x="8140" y="9030"/>
                  <a:pt x="7900" y="9190"/>
                </a:cubicBezTo>
                <a:cubicBezTo>
                  <a:pt x="7740" y="9290"/>
                  <a:pt x="7580" y="9390"/>
                  <a:pt x="7430" y="9480"/>
                </a:cubicBezTo>
                <a:cubicBezTo>
                  <a:pt x="6430" y="10070"/>
                  <a:pt x="5500" y="10470"/>
                  <a:pt x="4740" y="10650"/>
                </a:cubicBezTo>
                <a:cubicBezTo>
                  <a:pt x="4520" y="10700"/>
                  <a:pt x="4310" y="10730"/>
                  <a:pt x="4130" y="10750"/>
                </a:cubicBezTo>
                <a:lnTo>
                  <a:pt x="4100" y="10750"/>
                </a:lnTo>
                <a:close/>
                <a:moveTo>
                  <a:pt x="2910" y="9080"/>
                </a:moveTo>
                <a:lnTo>
                  <a:pt x="4170" y="10340"/>
                </a:lnTo>
                <a:cubicBezTo>
                  <a:pt x="4310" y="10320"/>
                  <a:pt x="4470" y="10300"/>
                  <a:pt x="4630" y="10260"/>
                </a:cubicBezTo>
                <a:cubicBezTo>
                  <a:pt x="5360" y="10090"/>
                  <a:pt x="6260" y="9700"/>
                  <a:pt x="7220" y="9140"/>
                </a:cubicBezTo>
                <a:cubicBezTo>
                  <a:pt x="7370" y="9050"/>
                  <a:pt x="7530" y="8950"/>
                  <a:pt x="7680" y="8860"/>
                </a:cubicBezTo>
                <a:cubicBezTo>
                  <a:pt x="7920" y="8710"/>
                  <a:pt x="8160" y="8550"/>
                  <a:pt x="8390" y="8380"/>
                </a:cubicBezTo>
                <a:cubicBezTo>
                  <a:pt x="9180" y="7820"/>
                  <a:pt x="9920" y="7210"/>
                  <a:pt x="10530" y="6600"/>
                </a:cubicBezTo>
                <a:cubicBezTo>
                  <a:pt x="11610" y="5520"/>
                  <a:pt x="12200" y="4540"/>
                  <a:pt x="12290" y="3690"/>
                </a:cubicBezTo>
                <a:cubicBezTo>
                  <a:pt x="12370" y="2980"/>
                  <a:pt x="12110" y="2350"/>
                  <a:pt x="11510" y="1750"/>
                </a:cubicBezTo>
                <a:cubicBezTo>
                  <a:pt x="10210" y="450"/>
                  <a:pt x="8620" y="770"/>
                  <a:pt x="6660" y="2730"/>
                </a:cubicBezTo>
                <a:cubicBezTo>
                  <a:pt x="6060" y="3330"/>
                  <a:pt x="5440" y="4070"/>
                  <a:pt x="4880" y="4860"/>
                </a:cubicBezTo>
                <a:cubicBezTo>
                  <a:pt x="4710" y="5100"/>
                  <a:pt x="4550" y="5340"/>
                  <a:pt x="4400" y="5570"/>
                </a:cubicBezTo>
                <a:cubicBezTo>
                  <a:pt x="4300" y="5720"/>
                  <a:pt x="4210" y="5880"/>
                  <a:pt x="4120" y="6030"/>
                </a:cubicBezTo>
                <a:cubicBezTo>
                  <a:pt x="3550" y="7000"/>
                  <a:pt x="3160" y="7890"/>
                  <a:pt x="2990" y="8620"/>
                </a:cubicBezTo>
                <a:cubicBezTo>
                  <a:pt x="2960" y="8780"/>
                  <a:pt x="2930" y="8940"/>
                  <a:pt x="2910" y="9080"/>
                </a:cubicBezTo>
                <a:close/>
                <a:moveTo>
                  <a:pt x="8510" y="6510"/>
                </a:moveTo>
                <a:cubicBezTo>
                  <a:pt x="8060" y="6510"/>
                  <a:pt x="7610" y="6340"/>
                  <a:pt x="7270" y="6000"/>
                </a:cubicBezTo>
                <a:cubicBezTo>
                  <a:pt x="6580" y="5310"/>
                  <a:pt x="6580" y="4200"/>
                  <a:pt x="7270" y="3510"/>
                </a:cubicBezTo>
                <a:cubicBezTo>
                  <a:pt x="7960" y="2820"/>
                  <a:pt x="9070" y="2820"/>
                  <a:pt x="9760" y="3510"/>
                </a:cubicBezTo>
                <a:cubicBezTo>
                  <a:pt x="10450" y="4200"/>
                  <a:pt x="10450" y="5310"/>
                  <a:pt x="9760" y="6000"/>
                </a:cubicBezTo>
                <a:cubicBezTo>
                  <a:pt x="9410" y="6340"/>
                  <a:pt x="8960" y="6510"/>
                  <a:pt x="8510" y="6510"/>
                </a:cubicBezTo>
                <a:close/>
                <a:moveTo>
                  <a:pt x="8510" y="3190"/>
                </a:moveTo>
                <a:cubicBezTo>
                  <a:pt x="8110" y="3190"/>
                  <a:pt x="7710" y="3340"/>
                  <a:pt x="7410" y="3650"/>
                </a:cubicBezTo>
                <a:cubicBezTo>
                  <a:pt x="6800" y="4260"/>
                  <a:pt x="6800" y="5250"/>
                  <a:pt x="7410" y="5860"/>
                </a:cubicBezTo>
                <a:cubicBezTo>
                  <a:pt x="8020" y="6470"/>
                  <a:pt x="9010" y="6470"/>
                  <a:pt x="9620" y="5860"/>
                </a:cubicBezTo>
                <a:cubicBezTo>
                  <a:pt x="10230" y="5250"/>
                  <a:pt x="10230" y="4260"/>
                  <a:pt x="9620" y="3650"/>
                </a:cubicBezTo>
                <a:cubicBezTo>
                  <a:pt x="9300" y="3340"/>
                  <a:pt x="8900" y="3190"/>
                  <a:pt x="8510" y="3190"/>
                </a:cubicBezTo>
                <a:close/>
                <a:moveTo>
                  <a:pt x="5100" y="13250"/>
                </a:moveTo>
                <a:cubicBezTo>
                  <a:pt x="5070" y="13250"/>
                  <a:pt x="5030" y="13240"/>
                  <a:pt x="5000" y="13220"/>
                </a:cubicBezTo>
                <a:cubicBezTo>
                  <a:pt x="4950" y="13190"/>
                  <a:pt x="4910" y="13140"/>
                  <a:pt x="4900" y="13080"/>
                </a:cubicBezTo>
                <a:lnTo>
                  <a:pt x="4480" y="10490"/>
                </a:lnTo>
                <a:cubicBezTo>
                  <a:pt x="4460" y="10390"/>
                  <a:pt x="4530" y="10290"/>
                  <a:pt x="4630" y="10260"/>
                </a:cubicBezTo>
                <a:cubicBezTo>
                  <a:pt x="5360" y="10090"/>
                  <a:pt x="6260" y="9700"/>
                  <a:pt x="7220" y="9140"/>
                </a:cubicBezTo>
                <a:cubicBezTo>
                  <a:pt x="7370" y="9050"/>
                  <a:pt x="7530" y="8950"/>
                  <a:pt x="7680" y="8860"/>
                </a:cubicBezTo>
                <a:cubicBezTo>
                  <a:pt x="7740" y="8820"/>
                  <a:pt x="7820" y="8820"/>
                  <a:pt x="7880" y="8850"/>
                </a:cubicBezTo>
                <a:cubicBezTo>
                  <a:pt x="7940" y="8890"/>
                  <a:pt x="7980" y="8950"/>
                  <a:pt x="7980" y="9030"/>
                </a:cubicBezTo>
                <a:cubicBezTo>
                  <a:pt x="7980" y="9150"/>
                  <a:pt x="7970" y="9280"/>
                  <a:pt x="7960" y="9410"/>
                </a:cubicBezTo>
                <a:cubicBezTo>
                  <a:pt x="7820" y="11160"/>
                  <a:pt x="6720" y="12670"/>
                  <a:pt x="5160" y="13250"/>
                </a:cubicBezTo>
                <a:cubicBezTo>
                  <a:pt x="5150" y="13240"/>
                  <a:pt x="5130" y="13250"/>
                  <a:pt x="5100" y="13250"/>
                </a:cubicBezTo>
                <a:close/>
                <a:moveTo>
                  <a:pt x="4910" y="10610"/>
                </a:moveTo>
                <a:lnTo>
                  <a:pt x="5260" y="12770"/>
                </a:lnTo>
                <a:cubicBezTo>
                  <a:pt x="6550" y="12190"/>
                  <a:pt x="7450" y="10890"/>
                  <a:pt x="7570" y="9390"/>
                </a:cubicBezTo>
                <a:lnTo>
                  <a:pt x="7420" y="9480"/>
                </a:lnTo>
                <a:cubicBezTo>
                  <a:pt x="6500" y="10020"/>
                  <a:pt x="5640" y="10410"/>
                  <a:pt x="4910" y="10610"/>
                </a:cubicBezTo>
                <a:close/>
                <a:moveTo>
                  <a:pt x="2800" y="8770"/>
                </a:moveTo>
                <a:lnTo>
                  <a:pt x="2770" y="8770"/>
                </a:lnTo>
                <a:lnTo>
                  <a:pt x="180" y="8350"/>
                </a:lnTo>
                <a:cubicBezTo>
                  <a:pt x="120" y="8340"/>
                  <a:pt x="70" y="8300"/>
                  <a:pt x="40" y="8250"/>
                </a:cubicBezTo>
                <a:cubicBezTo>
                  <a:pt x="10" y="8200"/>
                  <a:pt x="0" y="8140"/>
                  <a:pt x="30" y="8080"/>
                </a:cubicBezTo>
                <a:cubicBezTo>
                  <a:pt x="610" y="6520"/>
                  <a:pt x="2120" y="5420"/>
                  <a:pt x="3870" y="5280"/>
                </a:cubicBezTo>
                <a:cubicBezTo>
                  <a:pt x="4000" y="5270"/>
                  <a:pt x="4120" y="5260"/>
                  <a:pt x="4250" y="5260"/>
                </a:cubicBezTo>
                <a:cubicBezTo>
                  <a:pt x="4320" y="5260"/>
                  <a:pt x="4390" y="5300"/>
                  <a:pt x="4430" y="5360"/>
                </a:cubicBezTo>
                <a:cubicBezTo>
                  <a:pt x="4470" y="5420"/>
                  <a:pt x="4460" y="5500"/>
                  <a:pt x="4420" y="5560"/>
                </a:cubicBezTo>
                <a:cubicBezTo>
                  <a:pt x="4320" y="5710"/>
                  <a:pt x="4230" y="5870"/>
                  <a:pt x="4140" y="6020"/>
                </a:cubicBezTo>
                <a:cubicBezTo>
                  <a:pt x="3550" y="7000"/>
                  <a:pt x="3160" y="7890"/>
                  <a:pt x="2990" y="8620"/>
                </a:cubicBezTo>
                <a:cubicBezTo>
                  <a:pt x="2970" y="8710"/>
                  <a:pt x="2890" y="8770"/>
                  <a:pt x="2800" y="8770"/>
                </a:cubicBezTo>
                <a:close/>
                <a:moveTo>
                  <a:pt x="490" y="8000"/>
                </a:moveTo>
                <a:lnTo>
                  <a:pt x="2650" y="8350"/>
                </a:lnTo>
                <a:cubicBezTo>
                  <a:pt x="2850" y="7620"/>
                  <a:pt x="3230" y="6760"/>
                  <a:pt x="3780" y="5840"/>
                </a:cubicBezTo>
                <a:lnTo>
                  <a:pt x="3870" y="5690"/>
                </a:lnTo>
                <a:cubicBezTo>
                  <a:pt x="2370" y="5810"/>
                  <a:pt x="1070" y="6710"/>
                  <a:pt x="490" y="8000"/>
                </a:cubicBezTo>
                <a:close/>
                <a:moveTo>
                  <a:pt x="2670" y="11960"/>
                </a:moveTo>
                <a:cubicBezTo>
                  <a:pt x="2640" y="11960"/>
                  <a:pt x="2600" y="11950"/>
                  <a:pt x="2570" y="11930"/>
                </a:cubicBezTo>
                <a:cubicBezTo>
                  <a:pt x="2500" y="11890"/>
                  <a:pt x="2460" y="11810"/>
                  <a:pt x="2470" y="11730"/>
                </a:cubicBezTo>
                <a:lnTo>
                  <a:pt x="2520" y="11320"/>
                </a:lnTo>
                <a:lnTo>
                  <a:pt x="1900" y="11610"/>
                </a:lnTo>
                <a:cubicBezTo>
                  <a:pt x="1820" y="11650"/>
                  <a:pt x="1730" y="11630"/>
                  <a:pt x="1670" y="11570"/>
                </a:cubicBezTo>
                <a:cubicBezTo>
                  <a:pt x="1610" y="11510"/>
                  <a:pt x="1590" y="11420"/>
                  <a:pt x="1630" y="11340"/>
                </a:cubicBezTo>
                <a:lnTo>
                  <a:pt x="1920" y="10720"/>
                </a:lnTo>
                <a:lnTo>
                  <a:pt x="1510" y="10770"/>
                </a:lnTo>
                <a:cubicBezTo>
                  <a:pt x="1430" y="10780"/>
                  <a:pt x="1350" y="10740"/>
                  <a:pt x="1310" y="10670"/>
                </a:cubicBezTo>
                <a:cubicBezTo>
                  <a:pt x="1270" y="10600"/>
                  <a:pt x="1280" y="10510"/>
                  <a:pt x="1330" y="10450"/>
                </a:cubicBezTo>
                <a:lnTo>
                  <a:pt x="2520" y="9000"/>
                </a:lnTo>
                <a:cubicBezTo>
                  <a:pt x="2560" y="8960"/>
                  <a:pt x="2610" y="8930"/>
                  <a:pt x="2660" y="8930"/>
                </a:cubicBezTo>
                <a:cubicBezTo>
                  <a:pt x="2720" y="8930"/>
                  <a:pt x="2770" y="8950"/>
                  <a:pt x="2810" y="8990"/>
                </a:cubicBezTo>
                <a:lnTo>
                  <a:pt x="4260" y="10430"/>
                </a:lnTo>
                <a:cubicBezTo>
                  <a:pt x="4300" y="10470"/>
                  <a:pt x="4320" y="10520"/>
                  <a:pt x="4320" y="10580"/>
                </a:cubicBezTo>
                <a:cubicBezTo>
                  <a:pt x="4320" y="10640"/>
                  <a:pt x="4290" y="10690"/>
                  <a:pt x="4250" y="10720"/>
                </a:cubicBezTo>
                <a:lnTo>
                  <a:pt x="2800" y="11900"/>
                </a:lnTo>
                <a:cubicBezTo>
                  <a:pt x="2760" y="11940"/>
                  <a:pt x="2720" y="11960"/>
                  <a:pt x="2670" y="11960"/>
                </a:cubicBezTo>
                <a:close/>
                <a:moveTo>
                  <a:pt x="2770" y="10790"/>
                </a:moveTo>
                <a:cubicBezTo>
                  <a:pt x="2810" y="10790"/>
                  <a:pt x="2850" y="10800"/>
                  <a:pt x="2890" y="10830"/>
                </a:cubicBezTo>
                <a:cubicBezTo>
                  <a:pt x="2950" y="10870"/>
                  <a:pt x="2980" y="10940"/>
                  <a:pt x="2970" y="11020"/>
                </a:cubicBezTo>
                <a:lnTo>
                  <a:pt x="2930" y="11290"/>
                </a:lnTo>
                <a:lnTo>
                  <a:pt x="3820" y="10560"/>
                </a:lnTo>
                <a:lnTo>
                  <a:pt x="2690" y="9430"/>
                </a:lnTo>
                <a:lnTo>
                  <a:pt x="1960" y="10320"/>
                </a:lnTo>
                <a:lnTo>
                  <a:pt x="2230" y="10280"/>
                </a:lnTo>
                <a:cubicBezTo>
                  <a:pt x="2300" y="10270"/>
                  <a:pt x="2370" y="10300"/>
                  <a:pt x="2420" y="10360"/>
                </a:cubicBezTo>
                <a:cubicBezTo>
                  <a:pt x="2460" y="10420"/>
                  <a:pt x="2470" y="10500"/>
                  <a:pt x="2440" y="10560"/>
                </a:cubicBezTo>
                <a:lnTo>
                  <a:pt x="2230" y="11020"/>
                </a:lnTo>
                <a:lnTo>
                  <a:pt x="2690" y="10810"/>
                </a:lnTo>
                <a:cubicBezTo>
                  <a:pt x="2720" y="10800"/>
                  <a:pt x="2750" y="10790"/>
                  <a:pt x="2770" y="10790"/>
                </a:cubicBezTo>
                <a:close/>
                <a:moveTo>
                  <a:pt x="3560" y="3310"/>
                </a:moveTo>
                <a:cubicBezTo>
                  <a:pt x="3540" y="3310"/>
                  <a:pt x="3530" y="3310"/>
                  <a:pt x="3510" y="3300"/>
                </a:cubicBezTo>
                <a:lnTo>
                  <a:pt x="2940" y="3000"/>
                </a:lnTo>
                <a:lnTo>
                  <a:pt x="2370" y="3300"/>
                </a:lnTo>
                <a:cubicBezTo>
                  <a:pt x="2340" y="3320"/>
                  <a:pt x="2300" y="3310"/>
                  <a:pt x="2260" y="3290"/>
                </a:cubicBezTo>
                <a:cubicBezTo>
                  <a:pt x="2230" y="3270"/>
                  <a:pt x="2210" y="3230"/>
                  <a:pt x="2220" y="3190"/>
                </a:cubicBezTo>
                <a:lnTo>
                  <a:pt x="2330" y="2560"/>
                </a:lnTo>
                <a:lnTo>
                  <a:pt x="1870" y="2110"/>
                </a:lnTo>
                <a:cubicBezTo>
                  <a:pt x="1840" y="2080"/>
                  <a:pt x="1830" y="2040"/>
                  <a:pt x="1840" y="2010"/>
                </a:cubicBezTo>
                <a:cubicBezTo>
                  <a:pt x="1850" y="1970"/>
                  <a:pt x="1880" y="1950"/>
                  <a:pt x="1920" y="1940"/>
                </a:cubicBezTo>
                <a:lnTo>
                  <a:pt x="2560" y="1850"/>
                </a:lnTo>
                <a:lnTo>
                  <a:pt x="2860" y="1270"/>
                </a:lnTo>
                <a:cubicBezTo>
                  <a:pt x="2890" y="1200"/>
                  <a:pt x="3010" y="1200"/>
                  <a:pt x="3040" y="1270"/>
                </a:cubicBezTo>
                <a:lnTo>
                  <a:pt x="3320" y="1850"/>
                </a:lnTo>
                <a:lnTo>
                  <a:pt x="3960" y="1940"/>
                </a:lnTo>
                <a:cubicBezTo>
                  <a:pt x="4000" y="1950"/>
                  <a:pt x="4030" y="1970"/>
                  <a:pt x="4040" y="2010"/>
                </a:cubicBezTo>
                <a:cubicBezTo>
                  <a:pt x="4050" y="2050"/>
                  <a:pt x="4040" y="2090"/>
                  <a:pt x="4010" y="2110"/>
                </a:cubicBezTo>
                <a:lnTo>
                  <a:pt x="3550" y="2560"/>
                </a:lnTo>
                <a:lnTo>
                  <a:pt x="3660" y="3190"/>
                </a:lnTo>
                <a:cubicBezTo>
                  <a:pt x="3670" y="3230"/>
                  <a:pt x="3650" y="3270"/>
                  <a:pt x="3620" y="3290"/>
                </a:cubicBezTo>
                <a:cubicBezTo>
                  <a:pt x="3600" y="3300"/>
                  <a:pt x="3580" y="3310"/>
                  <a:pt x="3560" y="3310"/>
                </a:cubicBezTo>
                <a:close/>
                <a:moveTo>
                  <a:pt x="2950" y="2780"/>
                </a:moveTo>
                <a:cubicBezTo>
                  <a:pt x="2970" y="2780"/>
                  <a:pt x="2980" y="2780"/>
                  <a:pt x="3000" y="2790"/>
                </a:cubicBezTo>
                <a:lnTo>
                  <a:pt x="3440" y="3020"/>
                </a:lnTo>
                <a:lnTo>
                  <a:pt x="3360" y="2530"/>
                </a:lnTo>
                <a:cubicBezTo>
                  <a:pt x="3350" y="2500"/>
                  <a:pt x="3370" y="2460"/>
                  <a:pt x="3390" y="2440"/>
                </a:cubicBezTo>
                <a:lnTo>
                  <a:pt x="3740" y="2100"/>
                </a:lnTo>
                <a:lnTo>
                  <a:pt x="3250" y="2030"/>
                </a:lnTo>
                <a:cubicBezTo>
                  <a:pt x="3220" y="2030"/>
                  <a:pt x="3190" y="2000"/>
                  <a:pt x="3170" y="1980"/>
                </a:cubicBezTo>
                <a:lnTo>
                  <a:pt x="2950" y="1540"/>
                </a:lnTo>
                <a:lnTo>
                  <a:pt x="2730" y="1980"/>
                </a:lnTo>
                <a:cubicBezTo>
                  <a:pt x="2720" y="2010"/>
                  <a:pt x="2690" y="2030"/>
                  <a:pt x="2650" y="2030"/>
                </a:cubicBezTo>
                <a:lnTo>
                  <a:pt x="2160" y="2110"/>
                </a:lnTo>
                <a:lnTo>
                  <a:pt x="2510" y="2450"/>
                </a:lnTo>
                <a:cubicBezTo>
                  <a:pt x="2530" y="2470"/>
                  <a:pt x="2540" y="2510"/>
                  <a:pt x="2540" y="2540"/>
                </a:cubicBezTo>
                <a:lnTo>
                  <a:pt x="2460" y="3020"/>
                </a:lnTo>
                <a:lnTo>
                  <a:pt x="2900" y="2790"/>
                </a:lnTo>
                <a:cubicBezTo>
                  <a:pt x="2910" y="2790"/>
                  <a:pt x="2930" y="2780"/>
                  <a:pt x="2950" y="2780"/>
                </a:cubicBezTo>
                <a:close/>
                <a:moveTo>
                  <a:pt x="10120" y="12080"/>
                </a:moveTo>
                <a:cubicBezTo>
                  <a:pt x="10100" y="12080"/>
                  <a:pt x="10090" y="12080"/>
                  <a:pt x="10070" y="12070"/>
                </a:cubicBezTo>
                <a:lnTo>
                  <a:pt x="9500" y="11770"/>
                </a:lnTo>
                <a:lnTo>
                  <a:pt x="8930" y="12070"/>
                </a:lnTo>
                <a:cubicBezTo>
                  <a:pt x="8900" y="12090"/>
                  <a:pt x="8860" y="12080"/>
                  <a:pt x="8820" y="12060"/>
                </a:cubicBezTo>
                <a:cubicBezTo>
                  <a:pt x="8790" y="12040"/>
                  <a:pt x="8770" y="12000"/>
                  <a:pt x="8780" y="11960"/>
                </a:cubicBezTo>
                <a:lnTo>
                  <a:pt x="8890" y="11330"/>
                </a:lnTo>
                <a:lnTo>
                  <a:pt x="8430" y="10880"/>
                </a:lnTo>
                <a:cubicBezTo>
                  <a:pt x="8400" y="10850"/>
                  <a:pt x="8390" y="10810"/>
                  <a:pt x="8400" y="10780"/>
                </a:cubicBezTo>
                <a:cubicBezTo>
                  <a:pt x="8410" y="10740"/>
                  <a:pt x="8440" y="10720"/>
                  <a:pt x="8480" y="10710"/>
                </a:cubicBezTo>
                <a:lnTo>
                  <a:pt x="9120" y="10620"/>
                </a:lnTo>
                <a:lnTo>
                  <a:pt x="9400" y="10040"/>
                </a:lnTo>
                <a:cubicBezTo>
                  <a:pt x="9430" y="9970"/>
                  <a:pt x="9550" y="9970"/>
                  <a:pt x="9580" y="10040"/>
                </a:cubicBezTo>
                <a:lnTo>
                  <a:pt x="9860" y="10620"/>
                </a:lnTo>
                <a:lnTo>
                  <a:pt x="10500" y="10710"/>
                </a:lnTo>
                <a:cubicBezTo>
                  <a:pt x="10540" y="10720"/>
                  <a:pt x="10570" y="10740"/>
                  <a:pt x="10580" y="10780"/>
                </a:cubicBezTo>
                <a:cubicBezTo>
                  <a:pt x="10590" y="10820"/>
                  <a:pt x="10580" y="10860"/>
                  <a:pt x="10550" y="10880"/>
                </a:cubicBezTo>
                <a:lnTo>
                  <a:pt x="10090" y="11330"/>
                </a:lnTo>
                <a:lnTo>
                  <a:pt x="10200" y="11960"/>
                </a:lnTo>
                <a:cubicBezTo>
                  <a:pt x="10210" y="12000"/>
                  <a:pt x="10190" y="12040"/>
                  <a:pt x="10160" y="12060"/>
                </a:cubicBezTo>
                <a:cubicBezTo>
                  <a:pt x="10160" y="12080"/>
                  <a:pt x="10140" y="12080"/>
                  <a:pt x="10120" y="12080"/>
                </a:cubicBezTo>
                <a:close/>
                <a:moveTo>
                  <a:pt x="9500" y="11560"/>
                </a:moveTo>
                <a:cubicBezTo>
                  <a:pt x="9520" y="11560"/>
                  <a:pt x="9530" y="11560"/>
                  <a:pt x="9550" y="11570"/>
                </a:cubicBezTo>
                <a:lnTo>
                  <a:pt x="9990" y="11800"/>
                </a:lnTo>
                <a:lnTo>
                  <a:pt x="9910" y="11310"/>
                </a:lnTo>
                <a:cubicBezTo>
                  <a:pt x="9900" y="11280"/>
                  <a:pt x="9920" y="11240"/>
                  <a:pt x="9940" y="11220"/>
                </a:cubicBezTo>
                <a:lnTo>
                  <a:pt x="10290" y="10880"/>
                </a:lnTo>
                <a:lnTo>
                  <a:pt x="9800" y="10810"/>
                </a:lnTo>
                <a:cubicBezTo>
                  <a:pt x="9770" y="10810"/>
                  <a:pt x="9740" y="10780"/>
                  <a:pt x="9720" y="10760"/>
                </a:cubicBezTo>
                <a:lnTo>
                  <a:pt x="9500" y="10320"/>
                </a:lnTo>
                <a:lnTo>
                  <a:pt x="9280" y="10760"/>
                </a:lnTo>
                <a:cubicBezTo>
                  <a:pt x="9270" y="10790"/>
                  <a:pt x="9240" y="10810"/>
                  <a:pt x="9200" y="10810"/>
                </a:cubicBezTo>
                <a:lnTo>
                  <a:pt x="8710" y="10880"/>
                </a:lnTo>
                <a:lnTo>
                  <a:pt x="9060" y="11220"/>
                </a:lnTo>
                <a:cubicBezTo>
                  <a:pt x="9080" y="11240"/>
                  <a:pt x="9090" y="11280"/>
                  <a:pt x="9090" y="11310"/>
                </a:cubicBezTo>
                <a:lnTo>
                  <a:pt x="9010" y="11800"/>
                </a:lnTo>
                <a:lnTo>
                  <a:pt x="9450" y="11570"/>
                </a:lnTo>
                <a:cubicBezTo>
                  <a:pt x="9470" y="11560"/>
                  <a:pt x="9490" y="11560"/>
                  <a:pt x="9500" y="11560"/>
                </a:cubicBezTo>
                <a:close/>
                <a:moveTo>
                  <a:pt x="10550" y="9620"/>
                </a:moveTo>
                <a:cubicBezTo>
                  <a:pt x="10530" y="9620"/>
                  <a:pt x="10510" y="9610"/>
                  <a:pt x="10490" y="9600"/>
                </a:cubicBezTo>
                <a:cubicBezTo>
                  <a:pt x="10460" y="9580"/>
                  <a:pt x="10440" y="9540"/>
                  <a:pt x="10450" y="9500"/>
                </a:cubicBezTo>
                <a:lnTo>
                  <a:pt x="10560" y="8870"/>
                </a:lnTo>
                <a:lnTo>
                  <a:pt x="10100" y="8420"/>
                </a:lnTo>
                <a:cubicBezTo>
                  <a:pt x="10070" y="8390"/>
                  <a:pt x="10060" y="8350"/>
                  <a:pt x="10070" y="8320"/>
                </a:cubicBezTo>
                <a:cubicBezTo>
                  <a:pt x="10080" y="8280"/>
                  <a:pt x="10110" y="8260"/>
                  <a:pt x="10150" y="8250"/>
                </a:cubicBezTo>
                <a:lnTo>
                  <a:pt x="10790" y="8160"/>
                </a:lnTo>
                <a:lnTo>
                  <a:pt x="11070" y="7580"/>
                </a:lnTo>
                <a:cubicBezTo>
                  <a:pt x="11100" y="7510"/>
                  <a:pt x="11220" y="7510"/>
                  <a:pt x="11250" y="7580"/>
                </a:cubicBezTo>
                <a:lnTo>
                  <a:pt x="11530" y="8160"/>
                </a:lnTo>
                <a:lnTo>
                  <a:pt x="12170" y="8250"/>
                </a:lnTo>
                <a:cubicBezTo>
                  <a:pt x="12210" y="8260"/>
                  <a:pt x="12240" y="8280"/>
                  <a:pt x="12250" y="8320"/>
                </a:cubicBezTo>
                <a:cubicBezTo>
                  <a:pt x="12260" y="8360"/>
                  <a:pt x="12250" y="8400"/>
                  <a:pt x="12220" y="8420"/>
                </a:cubicBezTo>
                <a:lnTo>
                  <a:pt x="11760" y="8870"/>
                </a:lnTo>
                <a:lnTo>
                  <a:pt x="11870" y="9500"/>
                </a:lnTo>
                <a:cubicBezTo>
                  <a:pt x="11880" y="9540"/>
                  <a:pt x="11860" y="9580"/>
                  <a:pt x="11830" y="9600"/>
                </a:cubicBezTo>
                <a:cubicBezTo>
                  <a:pt x="11800" y="9620"/>
                  <a:pt x="11760" y="9630"/>
                  <a:pt x="11720" y="9610"/>
                </a:cubicBezTo>
                <a:lnTo>
                  <a:pt x="11150" y="9310"/>
                </a:lnTo>
                <a:lnTo>
                  <a:pt x="10580" y="9610"/>
                </a:lnTo>
                <a:cubicBezTo>
                  <a:pt x="10580" y="9620"/>
                  <a:pt x="10560" y="9620"/>
                  <a:pt x="10550" y="9620"/>
                </a:cubicBezTo>
                <a:close/>
                <a:moveTo>
                  <a:pt x="11160" y="9100"/>
                </a:moveTo>
                <a:cubicBezTo>
                  <a:pt x="11180" y="9100"/>
                  <a:pt x="11190" y="9100"/>
                  <a:pt x="11210" y="9110"/>
                </a:cubicBezTo>
                <a:lnTo>
                  <a:pt x="11650" y="9340"/>
                </a:lnTo>
                <a:lnTo>
                  <a:pt x="11570" y="8850"/>
                </a:lnTo>
                <a:cubicBezTo>
                  <a:pt x="11560" y="8820"/>
                  <a:pt x="11580" y="8780"/>
                  <a:pt x="11600" y="8760"/>
                </a:cubicBezTo>
                <a:lnTo>
                  <a:pt x="11950" y="8420"/>
                </a:lnTo>
                <a:lnTo>
                  <a:pt x="11460" y="8350"/>
                </a:lnTo>
                <a:cubicBezTo>
                  <a:pt x="11430" y="8350"/>
                  <a:pt x="11400" y="8320"/>
                  <a:pt x="11380" y="8300"/>
                </a:cubicBezTo>
                <a:lnTo>
                  <a:pt x="11160" y="7860"/>
                </a:lnTo>
                <a:lnTo>
                  <a:pt x="10940" y="8300"/>
                </a:lnTo>
                <a:cubicBezTo>
                  <a:pt x="10930" y="8330"/>
                  <a:pt x="10900" y="8350"/>
                  <a:pt x="10860" y="8350"/>
                </a:cubicBezTo>
                <a:lnTo>
                  <a:pt x="10370" y="8420"/>
                </a:lnTo>
                <a:lnTo>
                  <a:pt x="10720" y="8760"/>
                </a:lnTo>
                <a:cubicBezTo>
                  <a:pt x="10740" y="8780"/>
                  <a:pt x="10750" y="8820"/>
                  <a:pt x="10750" y="8850"/>
                </a:cubicBezTo>
                <a:lnTo>
                  <a:pt x="10670" y="9340"/>
                </a:lnTo>
                <a:lnTo>
                  <a:pt x="11110" y="9110"/>
                </a:lnTo>
                <a:cubicBezTo>
                  <a:pt x="11130" y="9100"/>
                  <a:pt x="11150" y="9100"/>
                  <a:pt x="11160" y="91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iconfont-11868-5667983"/>
          <p:cNvSpPr/>
          <p:nvPr/>
        </p:nvSpPr>
        <p:spPr>
          <a:xfrm>
            <a:off x="7061621" y="4568405"/>
            <a:ext cx="304843" cy="307723"/>
          </a:xfrm>
          <a:custGeom>
            <a:avLst/>
            <a:gdLst>
              <a:gd name="T0" fmla="*/ 10789 w 12806"/>
              <a:gd name="T1" fmla="*/ 10409 h 10687"/>
              <a:gd name="T2" fmla="*/ 4955 w 12806"/>
              <a:gd name="T3" fmla="*/ 9024 h 10687"/>
              <a:gd name="T4" fmla="*/ 3 w 12806"/>
              <a:gd name="T5" fmla="*/ 7861 h 10687"/>
              <a:gd name="T6" fmla="*/ 3 w 12806"/>
              <a:gd name="T7" fmla="*/ 7279 h 10687"/>
              <a:gd name="T8" fmla="*/ 2842 w 12806"/>
              <a:gd name="T9" fmla="*/ 1170 h 10687"/>
              <a:gd name="T10" fmla="*/ 6620 w 12806"/>
              <a:gd name="T11" fmla="*/ 879 h 10687"/>
              <a:gd name="T12" fmla="*/ 10033 w 12806"/>
              <a:gd name="T13" fmla="*/ 1170 h 10687"/>
              <a:gd name="T14" fmla="*/ 12790 w 12806"/>
              <a:gd name="T15" fmla="*/ 7614 h 10687"/>
              <a:gd name="T16" fmla="*/ 11639 w 12806"/>
              <a:gd name="T17" fmla="*/ 7279 h 10687"/>
              <a:gd name="T18" fmla="*/ 10377 w 12806"/>
              <a:gd name="T19" fmla="*/ 3294 h 10687"/>
              <a:gd name="T20" fmla="*/ 9265 w 12806"/>
              <a:gd name="T21" fmla="*/ 2043 h 10687"/>
              <a:gd name="T22" fmla="*/ 8148 w 12806"/>
              <a:gd name="T23" fmla="*/ 1461 h 10687"/>
              <a:gd name="T24" fmla="*/ 5660 w 12806"/>
              <a:gd name="T25" fmla="*/ 2043 h 10687"/>
              <a:gd name="T26" fmla="*/ 3655 w 12806"/>
              <a:gd name="T27" fmla="*/ 2043 h 10687"/>
              <a:gd name="T28" fmla="*/ 2430 w 12806"/>
              <a:gd name="T29" fmla="*/ 3296 h 10687"/>
              <a:gd name="T30" fmla="*/ 2391 w 12806"/>
              <a:gd name="T31" fmla="*/ 3355 h 10687"/>
              <a:gd name="T32" fmla="*/ 1186 w 12806"/>
              <a:gd name="T33" fmla="*/ 7672 h 10687"/>
              <a:gd name="T34" fmla="*/ 1271 w 12806"/>
              <a:gd name="T35" fmla="*/ 8443 h 10687"/>
              <a:gd name="T36" fmla="*/ 2621 w 12806"/>
              <a:gd name="T37" fmla="*/ 9315 h 10687"/>
              <a:gd name="T38" fmla="*/ 4076 w 12806"/>
              <a:gd name="T39" fmla="*/ 8443 h 10687"/>
              <a:gd name="T40" fmla="*/ 8148 w 12806"/>
              <a:gd name="T41" fmla="*/ 7861 h 10687"/>
              <a:gd name="T42" fmla="*/ 8853 w 12806"/>
              <a:gd name="T43" fmla="*/ 8443 h 10687"/>
              <a:gd name="T44" fmla="*/ 11517 w 12806"/>
              <a:gd name="T45" fmla="*/ 8443 h 10687"/>
              <a:gd name="T46" fmla="*/ 11545 w 12806"/>
              <a:gd name="T47" fmla="*/ 8361 h 10687"/>
              <a:gd name="T48" fmla="*/ 11639 w 12806"/>
              <a:gd name="T49" fmla="*/ 7279 h 10687"/>
              <a:gd name="T50" fmla="*/ 8797 w 12806"/>
              <a:gd name="T51" fmla="*/ 6158 h 10687"/>
              <a:gd name="T52" fmla="*/ 9937 w 12806"/>
              <a:gd name="T53" fmla="*/ 5018 h 10687"/>
              <a:gd name="T54" fmla="*/ 9603 w 12806"/>
              <a:gd name="T55" fmla="*/ 6697 h 10687"/>
              <a:gd name="T56" fmla="*/ 9397 w 12806"/>
              <a:gd name="T57" fmla="*/ 6030 h 10687"/>
              <a:gd name="T58" fmla="*/ 9603 w 12806"/>
              <a:gd name="T59" fmla="*/ 5533 h 10687"/>
              <a:gd name="T60" fmla="*/ 7633 w 12806"/>
              <a:gd name="T61" fmla="*/ 4122 h 10687"/>
              <a:gd name="T62" fmla="*/ 8773 w 12806"/>
              <a:gd name="T63" fmla="*/ 2982 h 10687"/>
              <a:gd name="T64" fmla="*/ 8439 w 12806"/>
              <a:gd name="T65" fmla="*/ 4661 h 10687"/>
              <a:gd name="T66" fmla="*/ 8234 w 12806"/>
              <a:gd name="T67" fmla="*/ 3994 h 10687"/>
              <a:gd name="T68" fmla="*/ 8439 w 12806"/>
              <a:gd name="T69" fmla="*/ 3497 h 10687"/>
              <a:gd name="T70" fmla="*/ 4367 w 12806"/>
              <a:gd name="T71" fmla="*/ 5243 h 10687"/>
              <a:gd name="T72" fmla="*/ 4076 w 12806"/>
              <a:gd name="T73" fmla="*/ 6406 h 10687"/>
              <a:gd name="T74" fmla="*/ 3785 w 12806"/>
              <a:gd name="T75" fmla="*/ 5243 h 10687"/>
              <a:gd name="T76" fmla="*/ 2621 w 12806"/>
              <a:gd name="T77" fmla="*/ 4952 h 10687"/>
              <a:gd name="T78" fmla="*/ 3785 w 12806"/>
              <a:gd name="T79" fmla="*/ 4661 h 10687"/>
              <a:gd name="T80" fmla="*/ 4076 w 12806"/>
              <a:gd name="T81" fmla="*/ 3497 h 10687"/>
              <a:gd name="T82" fmla="*/ 4367 w 12806"/>
              <a:gd name="T83" fmla="*/ 4661 h 10687"/>
              <a:gd name="T84" fmla="*/ 5530 w 12806"/>
              <a:gd name="T85" fmla="*/ 4952 h 10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06" h="10687">
                <a:moveTo>
                  <a:pt x="12803" y="7861"/>
                </a:moveTo>
                <a:cubicBezTo>
                  <a:pt x="12806" y="9075"/>
                  <a:pt x="11971" y="10132"/>
                  <a:pt x="10789" y="10409"/>
                </a:cubicBezTo>
                <a:cubicBezTo>
                  <a:pt x="9607" y="10687"/>
                  <a:pt x="8389" y="10113"/>
                  <a:pt x="7851" y="9024"/>
                </a:cubicBezTo>
                <a:lnTo>
                  <a:pt x="4955" y="9024"/>
                </a:lnTo>
                <a:cubicBezTo>
                  <a:pt x="4417" y="10113"/>
                  <a:pt x="3199" y="10687"/>
                  <a:pt x="2017" y="10409"/>
                </a:cubicBezTo>
                <a:cubicBezTo>
                  <a:pt x="835" y="10132"/>
                  <a:pt x="0" y="9075"/>
                  <a:pt x="3" y="7861"/>
                </a:cubicBezTo>
                <a:cubicBezTo>
                  <a:pt x="3" y="7777"/>
                  <a:pt x="8" y="7695"/>
                  <a:pt x="16" y="7614"/>
                </a:cubicBezTo>
                <a:cubicBezTo>
                  <a:pt x="8" y="7502"/>
                  <a:pt x="4" y="7391"/>
                  <a:pt x="3" y="7279"/>
                </a:cubicBezTo>
                <a:cubicBezTo>
                  <a:pt x="3" y="4938"/>
                  <a:pt x="1012" y="2712"/>
                  <a:pt x="2773" y="1170"/>
                </a:cubicBezTo>
                <a:lnTo>
                  <a:pt x="2842" y="1170"/>
                </a:lnTo>
                <a:cubicBezTo>
                  <a:pt x="3667" y="133"/>
                  <a:pt x="5194" y="0"/>
                  <a:pt x="6186" y="879"/>
                </a:cubicBezTo>
                <a:lnTo>
                  <a:pt x="6620" y="879"/>
                </a:lnTo>
                <a:cubicBezTo>
                  <a:pt x="7612" y="0"/>
                  <a:pt x="9139" y="133"/>
                  <a:pt x="9964" y="1170"/>
                </a:cubicBezTo>
                <a:lnTo>
                  <a:pt x="10033" y="1170"/>
                </a:lnTo>
                <a:cubicBezTo>
                  <a:pt x="11794" y="2712"/>
                  <a:pt x="12803" y="4938"/>
                  <a:pt x="12803" y="7279"/>
                </a:cubicBezTo>
                <a:cubicBezTo>
                  <a:pt x="12803" y="7391"/>
                  <a:pt x="12797" y="7503"/>
                  <a:pt x="12790" y="7614"/>
                </a:cubicBezTo>
                <a:cubicBezTo>
                  <a:pt x="12798" y="7695"/>
                  <a:pt x="12803" y="7777"/>
                  <a:pt x="12803" y="7861"/>
                </a:cubicBezTo>
                <a:close/>
                <a:moveTo>
                  <a:pt x="11639" y="7279"/>
                </a:moveTo>
                <a:cubicBezTo>
                  <a:pt x="11639" y="5877"/>
                  <a:pt x="11212" y="4509"/>
                  <a:pt x="10416" y="3355"/>
                </a:cubicBezTo>
                <a:cubicBezTo>
                  <a:pt x="10402" y="3335"/>
                  <a:pt x="10390" y="3314"/>
                  <a:pt x="10377" y="3294"/>
                </a:cubicBezTo>
                <a:lnTo>
                  <a:pt x="10377" y="3296"/>
                </a:lnTo>
                <a:cubicBezTo>
                  <a:pt x="10057" y="2836"/>
                  <a:pt x="9684" y="2415"/>
                  <a:pt x="9265" y="2043"/>
                </a:cubicBezTo>
                <a:lnTo>
                  <a:pt x="9151" y="2043"/>
                </a:lnTo>
                <a:cubicBezTo>
                  <a:pt x="8945" y="1683"/>
                  <a:pt x="8563" y="1461"/>
                  <a:pt x="8148" y="1461"/>
                </a:cubicBezTo>
                <a:cubicBezTo>
                  <a:pt x="7734" y="1461"/>
                  <a:pt x="7352" y="1683"/>
                  <a:pt x="7146" y="2043"/>
                </a:cubicBezTo>
                <a:lnTo>
                  <a:pt x="5660" y="2043"/>
                </a:lnTo>
                <a:cubicBezTo>
                  <a:pt x="5454" y="1683"/>
                  <a:pt x="5072" y="1461"/>
                  <a:pt x="4658" y="1461"/>
                </a:cubicBezTo>
                <a:cubicBezTo>
                  <a:pt x="4243" y="1461"/>
                  <a:pt x="3861" y="1683"/>
                  <a:pt x="3655" y="2043"/>
                </a:cubicBezTo>
                <a:lnTo>
                  <a:pt x="3541" y="2043"/>
                </a:lnTo>
                <a:cubicBezTo>
                  <a:pt x="3122" y="2415"/>
                  <a:pt x="2749" y="2836"/>
                  <a:pt x="2430" y="3296"/>
                </a:cubicBezTo>
                <a:lnTo>
                  <a:pt x="2430" y="3294"/>
                </a:lnTo>
                <a:cubicBezTo>
                  <a:pt x="2416" y="3314"/>
                  <a:pt x="2405" y="3335"/>
                  <a:pt x="2391" y="3355"/>
                </a:cubicBezTo>
                <a:cubicBezTo>
                  <a:pt x="1595" y="4508"/>
                  <a:pt x="1168" y="5877"/>
                  <a:pt x="1167" y="7279"/>
                </a:cubicBezTo>
                <a:cubicBezTo>
                  <a:pt x="1167" y="7412"/>
                  <a:pt x="1177" y="7541"/>
                  <a:pt x="1186" y="7672"/>
                </a:cubicBezTo>
                <a:cubicBezTo>
                  <a:pt x="1144" y="7904"/>
                  <a:pt x="1170" y="8143"/>
                  <a:pt x="1261" y="8361"/>
                </a:cubicBezTo>
                <a:cubicBezTo>
                  <a:pt x="1265" y="8388"/>
                  <a:pt x="1267" y="8416"/>
                  <a:pt x="1271" y="8443"/>
                </a:cubicBezTo>
                <a:lnTo>
                  <a:pt x="1289" y="8443"/>
                </a:lnTo>
                <a:cubicBezTo>
                  <a:pt x="1520" y="8973"/>
                  <a:pt x="2043" y="9315"/>
                  <a:pt x="2621" y="9315"/>
                </a:cubicBezTo>
                <a:cubicBezTo>
                  <a:pt x="3199" y="9315"/>
                  <a:pt x="3722" y="8973"/>
                  <a:pt x="3953" y="8443"/>
                </a:cubicBezTo>
                <a:lnTo>
                  <a:pt x="4076" y="8443"/>
                </a:lnTo>
                <a:cubicBezTo>
                  <a:pt x="4076" y="8121"/>
                  <a:pt x="4336" y="7861"/>
                  <a:pt x="4658" y="7861"/>
                </a:cubicBezTo>
                <a:lnTo>
                  <a:pt x="8148" y="7861"/>
                </a:lnTo>
                <a:cubicBezTo>
                  <a:pt x="8470" y="7861"/>
                  <a:pt x="8730" y="8121"/>
                  <a:pt x="8730" y="8443"/>
                </a:cubicBezTo>
                <a:lnTo>
                  <a:pt x="8853" y="8443"/>
                </a:lnTo>
                <a:cubicBezTo>
                  <a:pt x="9084" y="8973"/>
                  <a:pt x="9607" y="9315"/>
                  <a:pt x="10185" y="9315"/>
                </a:cubicBezTo>
                <a:cubicBezTo>
                  <a:pt x="10763" y="9315"/>
                  <a:pt x="11286" y="8973"/>
                  <a:pt x="11517" y="8443"/>
                </a:cubicBezTo>
                <a:lnTo>
                  <a:pt x="11535" y="8443"/>
                </a:lnTo>
                <a:cubicBezTo>
                  <a:pt x="11539" y="8416"/>
                  <a:pt x="11541" y="8388"/>
                  <a:pt x="11545" y="8361"/>
                </a:cubicBezTo>
                <a:cubicBezTo>
                  <a:pt x="11636" y="8143"/>
                  <a:pt x="11662" y="7904"/>
                  <a:pt x="11620" y="7672"/>
                </a:cubicBezTo>
                <a:cubicBezTo>
                  <a:pt x="11629" y="7541"/>
                  <a:pt x="11639" y="7412"/>
                  <a:pt x="11639" y="7279"/>
                </a:cubicBezTo>
                <a:close/>
                <a:moveTo>
                  <a:pt x="9603" y="6697"/>
                </a:moveTo>
                <a:cubicBezTo>
                  <a:pt x="9250" y="6697"/>
                  <a:pt x="8932" y="6484"/>
                  <a:pt x="8797" y="6158"/>
                </a:cubicBezTo>
                <a:cubicBezTo>
                  <a:pt x="8662" y="5832"/>
                  <a:pt x="8736" y="5457"/>
                  <a:pt x="8986" y="5207"/>
                </a:cubicBezTo>
                <a:cubicBezTo>
                  <a:pt x="9236" y="4958"/>
                  <a:pt x="9611" y="4883"/>
                  <a:pt x="9937" y="5018"/>
                </a:cubicBezTo>
                <a:cubicBezTo>
                  <a:pt x="10263" y="5153"/>
                  <a:pt x="10476" y="5471"/>
                  <a:pt x="10476" y="5824"/>
                </a:cubicBezTo>
                <a:cubicBezTo>
                  <a:pt x="10476" y="6306"/>
                  <a:pt x="10085" y="6697"/>
                  <a:pt x="9603" y="6697"/>
                </a:cubicBezTo>
                <a:close/>
                <a:moveTo>
                  <a:pt x="9603" y="5533"/>
                </a:moveTo>
                <a:cubicBezTo>
                  <a:pt x="9344" y="5533"/>
                  <a:pt x="9214" y="5847"/>
                  <a:pt x="9397" y="6030"/>
                </a:cubicBezTo>
                <a:cubicBezTo>
                  <a:pt x="9581" y="6213"/>
                  <a:pt x="9894" y="6084"/>
                  <a:pt x="9894" y="5824"/>
                </a:cubicBezTo>
                <a:cubicBezTo>
                  <a:pt x="9894" y="5664"/>
                  <a:pt x="9764" y="5533"/>
                  <a:pt x="9603" y="5533"/>
                </a:cubicBezTo>
                <a:close/>
                <a:moveTo>
                  <a:pt x="8439" y="4661"/>
                </a:moveTo>
                <a:cubicBezTo>
                  <a:pt x="8086" y="4661"/>
                  <a:pt x="7768" y="4448"/>
                  <a:pt x="7633" y="4122"/>
                </a:cubicBezTo>
                <a:cubicBezTo>
                  <a:pt x="7498" y="3796"/>
                  <a:pt x="7573" y="3421"/>
                  <a:pt x="7822" y="3171"/>
                </a:cubicBezTo>
                <a:cubicBezTo>
                  <a:pt x="8072" y="2921"/>
                  <a:pt x="8447" y="2847"/>
                  <a:pt x="8773" y="2982"/>
                </a:cubicBezTo>
                <a:cubicBezTo>
                  <a:pt x="9099" y="3117"/>
                  <a:pt x="9312" y="3435"/>
                  <a:pt x="9312" y="3788"/>
                </a:cubicBezTo>
                <a:cubicBezTo>
                  <a:pt x="9312" y="4270"/>
                  <a:pt x="8921" y="4661"/>
                  <a:pt x="8439" y="4661"/>
                </a:cubicBezTo>
                <a:close/>
                <a:moveTo>
                  <a:pt x="8439" y="3497"/>
                </a:moveTo>
                <a:cubicBezTo>
                  <a:pt x="8180" y="3497"/>
                  <a:pt x="8050" y="3810"/>
                  <a:pt x="8234" y="3994"/>
                </a:cubicBezTo>
                <a:cubicBezTo>
                  <a:pt x="8417" y="4177"/>
                  <a:pt x="8730" y="4047"/>
                  <a:pt x="8730" y="3788"/>
                </a:cubicBezTo>
                <a:cubicBezTo>
                  <a:pt x="8730" y="3627"/>
                  <a:pt x="8600" y="3497"/>
                  <a:pt x="8439" y="3497"/>
                </a:cubicBezTo>
                <a:close/>
                <a:moveTo>
                  <a:pt x="5239" y="5243"/>
                </a:moveTo>
                <a:lnTo>
                  <a:pt x="4367" y="5243"/>
                </a:lnTo>
                <a:lnTo>
                  <a:pt x="4367" y="6115"/>
                </a:lnTo>
                <a:cubicBezTo>
                  <a:pt x="4367" y="6276"/>
                  <a:pt x="4236" y="6406"/>
                  <a:pt x="4076" y="6406"/>
                </a:cubicBezTo>
                <a:cubicBezTo>
                  <a:pt x="3915" y="6406"/>
                  <a:pt x="3785" y="6276"/>
                  <a:pt x="3785" y="6115"/>
                </a:cubicBezTo>
                <a:lnTo>
                  <a:pt x="3785" y="5243"/>
                </a:lnTo>
                <a:lnTo>
                  <a:pt x="2912" y="5243"/>
                </a:lnTo>
                <a:cubicBezTo>
                  <a:pt x="2751" y="5243"/>
                  <a:pt x="2621" y="5112"/>
                  <a:pt x="2621" y="4952"/>
                </a:cubicBezTo>
                <a:cubicBezTo>
                  <a:pt x="2621" y="4791"/>
                  <a:pt x="2751" y="4661"/>
                  <a:pt x="2912" y="4661"/>
                </a:cubicBezTo>
                <a:lnTo>
                  <a:pt x="3785" y="4661"/>
                </a:lnTo>
                <a:lnTo>
                  <a:pt x="3785" y="3788"/>
                </a:lnTo>
                <a:cubicBezTo>
                  <a:pt x="3785" y="3627"/>
                  <a:pt x="3915" y="3497"/>
                  <a:pt x="4076" y="3497"/>
                </a:cubicBezTo>
                <a:cubicBezTo>
                  <a:pt x="4236" y="3497"/>
                  <a:pt x="4367" y="3627"/>
                  <a:pt x="4367" y="3788"/>
                </a:cubicBezTo>
                <a:lnTo>
                  <a:pt x="4367" y="4661"/>
                </a:lnTo>
                <a:lnTo>
                  <a:pt x="5239" y="4661"/>
                </a:lnTo>
                <a:cubicBezTo>
                  <a:pt x="5400" y="4661"/>
                  <a:pt x="5530" y="4791"/>
                  <a:pt x="5530" y="4952"/>
                </a:cubicBezTo>
                <a:cubicBezTo>
                  <a:pt x="5530" y="5112"/>
                  <a:pt x="5400" y="5243"/>
                  <a:pt x="5239" y="52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6" y="1338262"/>
            <a:ext cx="8362950" cy="4181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6672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97506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/>
          <p:cNvSpPr/>
          <p:nvPr/>
        </p:nvSpPr>
        <p:spPr>
          <a:xfrm>
            <a:off x="469744" y="3122582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0" y="1338262"/>
            <a:ext cx="8362950" cy="4181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8106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88940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/>
          <p:cNvSpPr/>
          <p:nvPr/>
        </p:nvSpPr>
        <p:spPr>
          <a:xfrm>
            <a:off x="461178" y="3443588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0" y="1338262"/>
            <a:ext cx="8362950" cy="4181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8106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88940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/>
          <p:cNvSpPr/>
          <p:nvPr/>
        </p:nvSpPr>
        <p:spPr>
          <a:xfrm>
            <a:off x="461178" y="3443588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8" y="1338262"/>
            <a:ext cx="8362950" cy="4181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6054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96888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6" name="箭头: 右 5"/>
          <p:cNvSpPr/>
          <p:nvPr/>
        </p:nvSpPr>
        <p:spPr>
          <a:xfrm>
            <a:off x="2103373" y="2519464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6" y="1338262"/>
            <a:ext cx="8362950" cy="4181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6672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97506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6" name="箭头: 右 5"/>
          <p:cNvSpPr/>
          <p:nvPr/>
        </p:nvSpPr>
        <p:spPr>
          <a:xfrm>
            <a:off x="2088945" y="2830750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" y="1338262"/>
            <a:ext cx="8362950" cy="4181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8721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89555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6" name="箭头: 右 5"/>
          <p:cNvSpPr/>
          <p:nvPr/>
        </p:nvSpPr>
        <p:spPr>
          <a:xfrm>
            <a:off x="2051811" y="3135255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08" y="1338262"/>
            <a:ext cx="8362950" cy="4181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6054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96888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6" name="箭头: 右 5"/>
          <p:cNvSpPr/>
          <p:nvPr/>
        </p:nvSpPr>
        <p:spPr>
          <a:xfrm>
            <a:off x="2121254" y="3428999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跳转到位置2执行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26" y="1338262"/>
            <a:ext cx="8362950" cy="41814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6672" y="2410547"/>
            <a:ext cx="148749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00000001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2000" dirty="0"/>
              <a:t>00000100 </a:t>
            </a:r>
          </a:p>
          <a:p>
            <a:r>
              <a:rPr lang="en-US" altLang="zh-CN" sz="1800" dirty="0">
                <a:effectLst/>
              </a:rPr>
              <a:t> </a:t>
            </a:r>
          </a:p>
          <a:p>
            <a:r>
              <a:rPr lang="en-US" altLang="zh-CN" sz="1800" dirty="0">
                <a:effectLst/>
              </a:rPr>
              <a:t>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497506" y="241054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00001000 </a:t>
            </a:r>
          </a:p>
          <a:p>
            <a:r>
              <a:rPr lang="en-US" altLang="zh-CN" sz="2000" dirty="0">
                <a:effectLst/>
              </a:rPr>
              <a:t>10000010</a:t>
            </a:r>
          </a:p>
        </p:txBody>
      </p:sp>
      <p:sp>
        <p:nvSpPr>
          <p:cNvPr id="8" name="箭头: 右 7"/>
          <p:cNvSpPr/>
          <p:nvPr/>
        </p:nvSpPr>
        <p:spPr>
          <a:xfrm>
            <a:off x="469744" y="2850204"/>
            <a:ext cx="466928" cy="17509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721971" y="1098620"/>
            <a:ext cx="10748057" cy="517190"/>
          </a:xfrm>
        </p:spPr>
        <p:txBody>
          <a:bodyPr/>
          <a:lstStyle/>
          <a:p>
            <a:r>
              <a:rPr lang="zh-CN" altLang="en-US" dirty="0"/>
              <a:t>使用机器语言编程来实现呼吸灯效果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9068544" y="1960720"/>
          <a:ext cx="2662148" cy="2856984"/>
        </p:xfrm>
        <a:graphic>
          <a:graphicData uri="http://schemas.openxmlformats.org/drawingml/2006/table">
            <a:tbl>
              <a:tblPr/>
              <a:tblGrid>
                <a:gridCol w="133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712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机器指令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dirty="0">
                          <a:solidFill>
                            <a:schemeClr val="bg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机器操作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完全打开灯泡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完全关闭灯泡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00000100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把灯泡调暗 </a:t>
                      </a:r>
                      <a:r>
                        <a:rPr lang="en-US" altLang="zh-CN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rgbClr val="C0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00001000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把灯泡调亮 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20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％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10000001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b="1" dirty="0">
                          <a:solidFill>
                            <a:schemeClr val="tx1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10000010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跳转到位置</a:t>
                      </a:r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执行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b="1" dirty="0"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…</a:t>
                      </a:r>
                      <a:endParaRPr lang="zh-CN" altLang="en-US" sz="1100" b="1" dirty="0"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03603" marR="103603" marT="51802" marB="51802" anchor="ctr">
                    <a:lnL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5240" cap="flat" cmpd="sng" algn="ctr">
                      <a:solidFill>
                        <a:srgbClr val="F1F1F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" y="1822846"/>
            <a:ext cx="7610218" cy="420201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721972" y="1104282"/>
            <a:ext cx="4504298" cy="517190"/>
          </a:xfrm>
        </p:spPr>
        <p:txBody>
          <a:bodyPr/>
          <a:lstStyle/>
          <a:p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最早期的程序员通过机器语言编程的形式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0880" y="844151"/>
            <a:ext cx="10748057" cy="517190"/>
          </a:xfrm>
        </p:spPr>
        <p:txBody>
          <a:bodyPr/>
          <a:lstStyle/>
          <a:p>
            <a:r>
              <a:rPr lang="zh-CN" altLang="en-US" sz="1800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最早期的程序员通过机器语言编程的形式</a:t>
            </a:r>
          </a:p>
        </p:txBody>
      </p:sp>
      <p:pic>
        <p:nvPicPr>
          <p:cNvPr id="4" name="未命名项目11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0653" y="1541516"/>
            <a:ext cx="8661720" cy="4872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958" y="1435627"/>
            <a:ext cx="4735198" cy="26128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42" y="2557221"/>
            <a:ext cx="4775159" cy="2802296"/>
          </a:xfrm>
          <a:prstGeom prst="rect">
            <a:avLst/>
          </a:prstGeom>
        </p:spPr>
      </p:pic>
      <p:pic>
        <p:nvPicPr>
          <p:cNvPr id="12" name="图片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588" y="861944"/>
            <a:ext cx="4661847" cy="376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0239" y="3842686"/>
            <a:ext cx="6115050" cy="26384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1971" y="4091890"/>
            <a:ext cx="10748057" cy="517190"/>
          </a:xfrm>
        </p:spPr>
        <p:txBody>
          <a:bodyPr/>
          <a:lstStyle/>
          <a:p>
            <a:r>
              <a:rPr lang="zh-CN" altLang="en-US" dirty="0"/>
              <a:t>为什么学习高级编程语言？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21970" y="4828306"/>
            <a:ext cx="938590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更简单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接近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人类自己的语言书写，翻译器再将其翻译成计算机能理解的</a:t>
            </a: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指令。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721970" y="1053034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zh-CN" altLang="en-US" dirty="0"/>
              <a:t>编程语言发展历程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21970" y="1622427"/>
            <a:ext cx="1383712" cy="168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机器语言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333333"/>
                </a:solidFill>
                <a:ea typeface="阿里巴巴普惠体" panose="00020600040101010101" pitchFamily="18" charset="-122"/>
              </a:rPr>
              <a:t>汇编语言</a:t>
            </a:r>
            <a:endParaRPr lang="en-US" altLang="zh-CN" dirty="0"/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高级语言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4075430" y="1756410"/>
            <a:ext cx="7502525" cy="334518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altLang="zh-CN" dirty="0"/>
              <a:t>Java</a:t>
            </a:r>
            <a:r>
              <a:rPr lang="zh-CN" altLang="en-US" dirty="0"/>
              <a:t>程序的执行原理是什么样的？</a:t>
            </a:r>
            <a:endParaRPr lang="en-US" altLang="zh-CN" dirty="0"/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不管是什么样的高级编程语言，最终都是翻译成计算机底层可以识别的机器语言。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lang="zh-CN" altLang="en-US" dirty="0"/>
              <a:t>机器语言是由什么组成的啊？</a:t>
            </a:r>
            <a:endParaRPr lang="en-US" altLang="zh-CN" dirty="0"/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800798" y="1108214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dirty="0"/>
              <a:t>BUG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724" y="2337878"/>
            <a:ext cx="2637128" cy="2886586"/>
          </a:xfrm>
          <a:prstGeom prst="rect">
            <a:avLst/>
          </a:prstGeom>
        </p:spPr>
      </p:pic>
      <p:sp>
        <p:nvSpPr>
          <p:cNvPr id="12" name="标题 1"/>
          <p:cNvSpPr txBox="1"/>
          <p:nvPr/>
        </p:nvSpPr>
        <p:spPr>
          <a:xfrm>
            <a:off x="5710471" y="5066551"/>
            <a:ext cx="2558856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r>
              <a:rPr lang="en-US" altLang="zh-CN" sz="14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bug</a:t>
            </a:r>
            <a:r>
              <a:rPr lang="zh-CN" altLang="en-US" sz="14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的创始人 ：格蕾丝</a:t>
            </a:r>
            <a:r>
              <a:rPr lang="en-US" altLang="zh-CN" sz="14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400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赫伯</a:t>
            </a:r>
          </a:p>
        </p:txBody>
      </p:sp>
      <p:sp>
        <p:nvSpPr>
          <p:cNvPr id="13" name="标题 1"/>
          <p:cNvSpPr txBox="1"/>
          <p:nvPr/>
        </p:nvSpPr>
        <p:spPr>
          <a:xfrm>
            <a:off x="800798" y="1617667"/>
            <a:ext cx="10748057" cy="517190"/>
          </a:xfrm>
          <a:prstGeom prst="rect">
            <a:avLst/>
          </a:prstGeom>
        </p:spPr>
        <p:txBody>
          <a:bodyPr anchor="ctr" anchorCtr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000" b="0" i="0" kern="1200" dirty="0">
                <a:solidFill>
                  <a:srgbClr val="AD2A26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原意是臭虫或者虫子，现在用来指代在电脑系统或者程序中隐藏的一些问题或者漏洞。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327" y="2254469"/>
            <a:ext cx="3013038" cy="227729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9327" y="4651377"/>
            <a:ext cx="3165987" cy="18974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70" y="2434704"/>
            <a:ext cx="4254359" cy="23771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798" y="5240333"/>
            <a:ext cx="2828739" cy="8424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95911" y="1451952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的组成、跨平台原理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安装后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1" y="940081"/>
            <a:ext cx="2934392" cy="517190"/>
          </a:xfrm>
        </p:spPr>
        <p:txBody>
          <a:bodyPr/>
          <a:lstStyle/>
          <a:p>
            <a:r>
              <a:rPr kumimoji="1" lang="en-US" altLang="zh-CN" dirty="0"/>
              <a:t>JDK</a:t>
            </a:r>
            <a:r>
              <a:rPr kumimoji="1" lang="zh-CN" altLang="en-US" dirty="0"/>
              <a:t>的组成</a:t>
            </a:r>
          </a:p>
        </p:txBody>
      </p:sp>
      <p:sp>
        <p:nvSpPr>
          <p:cNvPr id="12" name="圆角矩形 9"/>
          <p:cNvSpPr/>
          <p:nvPr/>
        </p:nvSpPr>
        <p:spPr>
          <a:xfrm>
            <a:off x="1337549" y="3300062"/>
            <a:ext cx="1029154" cy="987291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类库</a:t>
            </a:r>
          </a:p>
        </p:txBody>
      </p:sp>
      <p:sp>
        <p:nvSpPr>
          <p:cNvPr id="13" name="圆角矩形 10"/>
          <p:cNvSpPr/>
          <p:nvPr/>
        </p:nvSpPr>
        <p:spPr>
          <a:xfrm>
            <a:off x="1337551" y="2025467"/>
            <a:ext cx="1029152" cy="1002931"/>
          </a:xfrm>
          <a:prstGeom prst="roundRect">
            <a:avLst/>
          </a:prstGeom>
          <a:solidFill>
            <a:srgbClr val="D9F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JVM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675035" y="1340676"/>
            <a:ext cx="7261928" cy="1996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Virtual Machine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真正运行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程序的地方。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核心类库：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自己写好的程序，给程序员自己的程序调用的。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JRE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Runtime Environment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Java的运行环境。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 Development Kit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开发工具包（包括上面所有）。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2210463" y="1637969"/>
            <a:ext cx="3252083" cy="4279950"/>
          </a:xfrm>
          <a:prstGeom prst="rightBrace">
            <a:avLst>
              <a:gd name="adj1" fmla="val 8333"/>
              <a:gd name="adj2" fmla="val 5177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462546" y="3658330"/>
            <a:ext cx="1087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JDK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5" name="右大括号 4"/>
          <p:cNvSpPr/>
          <p:nvPr/>
        </p:nvSpPr>
        <p:spPr>
          <a:xfrm>
            <a:off x="2339370" y="1943460"/>
            <a:ext cx="774711" cy="2447645"/>
          </a:xfrm>
          <a:prstGeom prst="rightBrac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096360" y="2967227"/>
            <a:ext cx="626511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</a:rPr>
              <a:t>JRE</a:t>
            </a:r>
            <a:endParaRPr lang="zh-CN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8" name="圆角矩形 1"/>
          <p:cNvSpPr/>
          <p:nvPr/>
        </p:nvSpPr>
        <p:spPr>
          <a:xfrm>
            <a:off x="1361510" y="4542261"/>
            <a:ext cx="1029154" cy="1224501"/>
          </a:xfrm>
          <a:prstGeom prst="roundRect">
            <a:avLst/>
          </a:prstGeom>
          <a:solidFill>
            <a:srgbClr val="FBD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06431" y="4709392"/>
            <a:ext cx="93293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开发工具：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</a:p>
          <a:p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zh-CN" altLang="en-US" sz="1400" dirty="0"/>
          </a:p>
        </p:txBody>
      </p:sp>
      <p:sp>
        <p:nvSpPr>
          <p:cNvPr id="20" name="TextBox 3"/>
          <p:cNvSpPr txBox="1"/>
          <p:nvPr/>
        </p:nvSpPr>
        <p:spPr>
          <a:xfrm>
            <a:off x="4940974" y="2568362"/>
            <a:ext cx="4608543" cy="1169551"/>
          </a:xfrm>
          <a:prstGeom prst="rect">
            <a:avLst/>
          </a:prstGeom>
          <a:solidFill>
            <a:srgbClr val="FFFFE4"/>
          </a:solidFill>
          <a:ln w="3175">
            <a:solidFill>
              <a:srgbClr val="91919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HelloWorld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"Hello</a:t>
            </a: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World "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40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b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74670" y="3045415"/>
            <a:ext cx="1924216" cy="23083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2" grpId="0" animBg="1"/>
      <p:bldP spid="14" grpId="0"/>
      <p:bldP spid="5" grpId="0" animBg="1"/>
      <p:bldP spid="16" grpId="0"/>
      <p:bldP spid="18" grpId="0" animBg="1"/>
      <p:bldP spid="19" grpId="0"/>
      <p:bldP spid="20" grpId="0" animBg="1"/>
      <p:bldP spid="20" grpId="1" animBg="1"/>
      <p:bldP spid="3" grpId="0" animBg="1"/>
      <p:bldP spid="3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43046" y="1182089"/>
            <a:ext cx="10749599" cy="517190"/>
          </a:xfrm>
        </p:spPr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  <a:cs typeface="+mn-cs"/>
              </a:rPr>
              <a:t>一次编译，处处可用。</a:t>
            </a:r>
          </a:p>
        </p:txBody>
      </p:sp>
      <p:sp>
        <p:nvSpPr>
          <p:cNvPr id="37" name="TextBox 2"/>
          <p:cNvSpPr txBox="1">
            <a:spLocks noChangeArrowheads="1"/>
          </p:cNvSpPr>
          <p:nvPr/>
        </p:nvSpPr>
        <p:spPr bwMode="auto">
          <a:xfrm>
            <a:off x="3979596" y="3372619"/>
            <a:ext cx="158014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dirty="0">
                <a:solidFill>
                  <a:srgbClr val="AD2B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</a:t>
            </a:r>
          </a:p>
        </p:txBody>
      </p:sp>
      <p:pic>
        <p:nvPicPr>
          <p:cNvPr id="39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1036" y="1368381"/>
            <a:ext cx="2497667" cy="916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222" y="2909357"/>
            <a:ext cx="2330451" cy="103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7674" y="4719197"/>
            <a:ext cx="1892300" cy="114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矩形: 圆角 41"/>
          <p:cNvSpPr/>
          <p:nvPr/>
        </p:nvSpPr>
        <p:spPr>
          <a:xfrm>
            <a:off x="7266664" y="1425745"/>
            <a:ext cx="1921933" cy="768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Windows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sp>
        <p:nvSpPr>
          <p:cNvPr id="43" name="矩形: 圆角 42"/>
          <p:cNvSpPr/>
          <p:nvPr/>
        </p:nvSpPr>
        <p:spPr>
          <a:xfrm>
            <a:off x="7279812" y="3128433"/>
            <a:ext cx="1921933" cy="768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Linux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sp>
        <p:nvSpPr>
          <p:cNvPr id="44" name="矩形: 圆角 43"/>
          <p:cNvSpPr/>
          <p:nvPr/>
        </p:nvSpPr>
        <p:spPr>
          <a:xfrm>
            <a:off x="7304749" y="4825367"/>
            <a:ext cx="1921933" cy="768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MacOS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</a:t>
            </a:r>
            <a:endParaRPr lang="en-US" altLang="zh-CN" sz="1400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>
              <a:defRPr/>
            </a:pPr>
            <a:r>
              <a:rPr lang="en-US" altLang="zh-CN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400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</a:t>
            </a:r>
          </a:p>
        </p:txBody>
      </p:sp>
      <p:cxnSp>
        <p:nvCxnSpPr>
          <p:cNvPr id="45" name="直接连接符 44"/>
          <p:cNvCxnSpPr>
            <a:cxnSpLocks/>
          </p:cNvCxnSpPr>
          <p:nvPr/>
        </p:nvCxnSpPr>
        <p:spPr>
          <a:xfrm flipV="1">
            <a:off x="5042115" y="1818950"/>
            <a:ext cx="826023" cy="155366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cxnSpLocks/>
          </p:cNvCxnSpPr>
          <p:nvPr/>
        </p:nvCxnSpPr>
        <p:spPr>
          <a:xfrm>
            <a:off x="5100019" y="3512607"/>
            <a:ext cx="1205088" cy="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cxnSpLocks/>
          </p:cNvCxnSpPr>
          <p:nvPr/>
        </p:nvCxnSpPr>
        <p:spPr>
          <a:xfrm>
            <a:off x="5042115" y="3652596"/>
            <a:ext cx="936653" cy="1556945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5853722" y="1826639"/>
            <a:ext cx="1248833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6221031" y="3512607"/>
            <a:ext cx="1045633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5978768" y="5209541"/>
            <a:ext cx="1123787" cy="0"/>
          </a:xfrm>
          <a:prstGeom prst="straightConnector1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3"/>
          <p:cNvSpPr txBox="1"/>
          <p:nvPr/>
        </p:nvSpPr>
        <p:spPr>
          <a:xfrm>
            <a:off x="710881" y="940081"/>
            <a:ext cx="2934392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Java</a:t>
            </a:r>
            <a:r>
              <a:rPr kumimoji="1" lang="zh-CN" altLang="en-US" dirty="0"/>
              <a:t>的跨平台、工作原理</a:t>
            </a:r>
          </a:p>
        </p:txBody>
      </p:sp>
      <p:grpSp>
        <p:nvGrpSpPr>
          <p:cNvPr id="21" name="组合 3"/>
          <p:cNvGrpSpPr/>
          <p:nvPr/>
        </p:nvGrpSpPr>
        <p:grpSpPr bwMode="auto">
          <a:xfrm>
            <a:off x="461357" y="2983114"/>
            <a:ext cx="2149286" cy="891771"/>
            <a:chOff x="6318238" y="815581"/>
            <a:chExt cx="2336053" cy="780185"/>
          </a:xfrm>
        </p:grpSpPr>
        <p:pic>
          <p:nvPicPr>
            <p:cNvPr id="22" name="Picture 9" descr="C:\Users\admin\Desktop\816222-20150928161843261-1576526614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8238" y="815581"/>
              <a:ext cx="1304925" cy="780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2"/>
            <p:cNvSpPr txBox="1">
              <a:spLocks noChangeArrowheads="1"/>
            </p:cNvSpPr>
            <p:nvPr/>
          </p:nvSpPr>
          <p:spPr bwMode="auto">
            <a:xfrm>
              <a:off x="7284725" y="1129421"/>
              <a:ext cx="1369566" cy="350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 dirty="0">
                  <a:solidFill>
                    <a:srgbClr val="AD2B26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Java</a:t>
              </a:r>
              <a:r>
                <a:rPr lang="zh-CN" altLang="en-US" sz="2000" dirty="0">
                  <a:solidFill>
                    <a:srgbClr val="AD2B26"/>
                  </a:solidFill>
                  <a:latin typeface="Consolas" panose="020B0609020204030204" pitchFamily="49" charset="0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程序</a:t>
              </a:r>
            </a:p>
          </p:txBody>
        </p:sp>
      </p:grpSp>
      <p:cxnSp>
        <p:nvCxnSpPr>
          <p:cNvPr id="26" name="直接箭头连接符 25"/>
          <p:cNvCxnSpPr>
            <a:stCxn id="24" idx="3"/>
            <a:endCxn id="37" idx="1"/>
          </p:cNvCxnSpPr>
          <p:nvPr/>
        </p:nvCxnSpPr>
        <p:spPr>
          <a:xfrm>
            <a:off x="2610643" y="3541896"/>
            <a:ext cx="1368953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666816" y="3087926"/>
            <a:ext cx="1299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dirty="0" err="1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  <a:cs typeface="+mn-cs"/>
              </a:rPr>
              <a:t>javac</a:t>
            </a:r>
            <a:r>
              <a:rPr lang="zh-CN" altLang="en-US" sz="1800" b="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  <a:cs typeface="+mn-cs"/>
              </a:rPr>
              <a:t>编译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 animBg="1"/>
      <p:bldP spid="43" grpId="0" animBg="1"/>
      <p:bldP spid="44" grpId="0" animBg="1"/>
      <p:bldP spid="3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490856" y="1378754"/>
            <a:ext cx="7701144" cy="451104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en-US" altLang="zh-CN" sz="1600" dirty="0"/>
              <a:t>JDK</a:t>
            </a:r>
            <a:r>
              <a:rPr lang="zh-CN" altLang="en-US" sz="1600" dirty="0"/>
              <a:t>有哪些组成啊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81050" lvl="1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JVM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虚拟机：真正运行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程序的地方。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81050" lvl="1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核心类库：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自己写好的一些程序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给咱们的程序调用的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81050" lvl="1" indent="-1714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开发工具：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…</a:t>
            </a:r>
            <a:endParaRPr lang="en-US" altLang="zh-CN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lang="en-US" altLang="zh-CN" sz="1600" dirty="0"/>
              <a:t>Java</a:t>
            </a:r>
            <a:r>
              <a:rPr lang="zh-CN" altLang="en-US" sz="1600" dirty="0"/>
              <a:t>的跨平台是什么含义，</a:t>
            </a:r>
            <a:r>
              <a:rPr lang="en-US" altLang="zh-CN" sz="1600" dirty="0"/>
              <a:t>Java</a:t>
            </a:r>
            <a:r>
              <a:rPr lang="zh-CN" altLang="en-US" sz="1600" dirty="0"/>
              <a:t>如何实现跨平台的？</a:t>
            </a:r>
            <a:endParaRPr lang="en-US" altLang="zh-CN" sz="1600" dirty="0"/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一次编译、处处可用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我们的程序只需要开发一次，就可以在各种安装了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JVM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的系统平台上运行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2219" y="1475398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JRE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、跨平台原理</a:t>
            </a:r>
            <a:endParaRPr kumimoji="1"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安装后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61828" y="936884"/>
            <a:ext cx="10749599" cy="517190"/>
          </a:xfrm>
        </p:spPr>
        <p:txBody>
          <a:bodyPr/>
          <a:lstStyle/>
          <a:p>
            <a:r>
              <a:rPr kumimoji="1" lang="en-US" altLang="zh-CN" dirty="0"/>
              <a:t>Path</a:t>
            </a:r>
            <a:r>
              <a:rPr kumimoji="1" lang="zh-CN" altLang="en-US" dirty="0"/>
              <a:t>环境变量</a:t>
            </a:r>
            <a:endParaRPr kumimoji="1" lang="en-US" altLang="zh-CN" dirty="0"/>
          </a:p>
        </p:txBody>
      </p:sp>
      <p:sp>
        <p:nvSpPr>
          <p:cNvPr id="13" name="TextBox 3"/>
          <p:cNvSpPr txBox="1"/>
          <p:nvPr/>
        </p:nvSpPr>
        <p:spPr>
          <a:xfrm>
            <a:off x="822005" y="1532315"/>
            <a:ext cx="9208685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环境变量用于记住程序路径，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方便在命令行窗口的任意目录启动程序。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75468" y="2898775"/>
            <a:ext cx="7991417" cy="3852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环境变量的位置在：我的电脑 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-&gt;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属性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-&gt;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高级系统设置 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-&gt;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高级 </a:t>
            </a:r>
            <a:r>
              <a:rPr lang="en-US" altLang="zh-CN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-&gt; </a:t>
            </a:r>
            <a:r>
              <a:rPr lang="zh-CN" altLang="en-US" sz="14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环境变量。</a:t>
            </a:r>
            <a:endParaRPr lang="en-US" altLang="zh-CN" sz="14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83086" y="2290290"/>
            <a:ext cx="3423993" cy="4305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在命令行窗口的任意目录下启动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QQ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822005" y="3596949"/>
            <a:ext cx="9292054" cy="98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环境变量的原理</a:t>
            </a:r>
            <a:endParaRPr lang="en-US" altLang="zh-CN" b="1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当我们在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中配置某个程序路径后，启动命令行窗口启动程时，是如何去找该程序的。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75468" y="2155649"/>
            <a:ext cx="4485861" cy="712131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75540" y="2228119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举例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805" y="4676018"/>
            <a:ext cx="9166885" cy="15711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867" y="2478433"/>
            <a:ext cx="4124325" cy="10096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133" y="2478433"/>
            <a:ext cx="3845214" cy="11174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2" grpId="0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3"/>
          <p:cNvSpPr txBox="1"/>
          <p:nvPr/>
        </p:nvSpPr>
        <p:spPr>
          <a:xfrm>
            <a:off x="731521" y="94661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为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javac</a:t>
            </a:r>
            <a:r>
              <a:rPr kumimoji="1" lang="zh-CN" altLang="en-US" dirty="0"/>
              <a:t>配置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环境变量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35" y="1607375"/>
            <a:ext cx="4548765" cy="348056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31521" y="5087937"/>
            <a:ext cx="5929410" cy="519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命令行窗口的任意目录可以使用</a:t>
            </a:r>
            <a:r>
              <a:rPr lang="en-US" altLang="zh-CN" sz="1600" dirty="0" err="1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zh-CN" altLang="en-US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10880" y="1635973"/>
            <a:ext cx="91357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C00000"/>
              </a:solidFill>
              <a:latin typeface="Consolas" panose="020B0609020204030204" pitchFamily="49" charset="0"/>
              <a:ea typeface="Alibaba PuHuiTi R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262626"/>
              </a:solidFill>
              <a:latin typeface="Consolas" panose="020B0609020204030204" pitchFamily="49" charset="0"/>
              <a:ea typeface="Alibaba PuHuiTi R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1600" dirty="0">
              <a:solidFill>
                <a:srgbClr val="262626"/>
              </a:solidFill>
              <a:latin typeface="Consolas" panose="020B0609020204030204" pitchFamily="49" charset="0"/>
              <a:ea typeface="Alibaba PuHuiTi R" pitchFamily="18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767237" y="1752629"/>
          <a:ext cx="9545605" cy="2402949"/>
        </p:xfrm>
        <a:graphic>
          <a:graphicData uri="http://schemas.openxmlformats.org/drawingml/2006/table">
            <a:tbl>
              <a:tblPr/>
              <a:tblGrid>
                <a:gridCol w="444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01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40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技术体系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1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Java SE(Java Standard Edition):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标准版</a:t>
                      </a:r>
                      <a:endParaRPr lang="en-US" altLang="zh-CN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Java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技术的核心和基础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Java EE(Java Enterprise Edition):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企业版</a:t>
                      </a:r>
                      <a:endParaRPr lang="en-US" altLang="zh-CN" sz="1400" dirty="0">
                        <a:solidFill>
                          <a:srgbClr val="C00000"/>
                        </a:solidFill>
                        <a:latin typeface="Consolas" panose="020B0609020204030204" pitchFamily="49" charset="0"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企业级应用开发的一套</a:t>
                      </a:r>
                      <a:r>
                        <a:rPr lang="zh-CN" altLang="en-US" sz="1400" kern="1200" dirty="0">
                          <a:solidFill>
                            <a:srgbClr val="AD2B26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解决方案</a:t>
                      </a:r>
                      <a:endParaRPr lang="en-US" altLang="zh-CN" sz="1400" kern="1200" dirty="0">
                        <a:solidFill>
                          <a:srgbClr val="AD2B26"/>
                        </a:solidFill>
                        <a:latin typeface="微软雅黑" panose="020B0503020204020204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333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sz="1400" dirty="0">
                          <a:solidFill>
                            <a:srgbClr val="262626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Java ME(Java Micro Edition):</a:t>
                      </a:r>
                      <a:r>
                        <a:rPr lang="zh-CN" altLang="en-US" sz="1400" dirty="0">
                          <a:solidFill>
                            <a:srgbClr val="262626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小型版</a:t>
                      </a:r>
                      <a:endParaRPr lang="en-US" altLang="zh-CN" sz="1400" dirty="0">
                        <a:solidFill>
                          <a:srgbClr val="262626"/>
                        </a:solidFill>
                        <a:latin typeface="Consolas" panose="020B0609020204030204" pitchFamily="49" charset="0"/>
                        <a:ea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针对移动设备应用的</a:t>
                      </a:r>
                      <a:r>
                        <a:rPr lang="zh-CN" altLang="en-US" sz="1400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解决方案</a:t>
                      </a:r>
                      <a:endParaRPr lang="en-US" altLang="zh-CN" sz="1400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文本占位符 3"/>
          <p:cNvSpPr txBox="1"/>
          <p:nvPr/>
        </p:nvSpPr>
        <p:spPr>
          <a:xfrm>
            <a:off x="643202" y="1099533"/>
            <a:ext cx="2502954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 Java</a:t>
            </a:r>
            <a:r>
              <a:rPr kumimoji="1" lang="zh-CN" altLang="en-US" dirty="0"/>
              <a:t>技术体系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1047002" y="2437219"/>
            <a:ext cx="3954865" cy="41819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</a:t>
            </a:r>
            <a:r>
              <a:rPr lang="de-DE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C:\SoftWare\Java\jdk-17.0.3.1\bin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占位符 3"/>
          <p:cNvSpPr txBox="1"/>
          <p:nvPr/>
        </p:nvSpPr>
        <p:spPr>
          <a:xfrm>
            <a:off x="731521" y="946616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为</a:t>
            </a:r>
            <a:r>
              <a:rPr kumimoji="1" lang="en-US" altLang="zh-CN" dirty="0"/>
              <a:t>java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javac</a:t>
            </a:r>
            <a:r>
              <a:rPr kumimoji="1" lang="zh-CN" altLang="en-US" dirty="0"/>
              <a:t>配置</a:t>
            </a:r>
            <a:r>
              <a:rPr kumimoji="1" lang="en-US" altLang="zh-CN" dirty="0"/>
              <a:t>Path</a:t>
            </a:r>
            <a:r>
              <a:rPr kumimoji="1" lang="zh-CN" altLang="en-US" dirty="0"/>
              <a:t>的注意事项</a:t>
            </a:r>
          </a:p>
        </p:txBody>
      </p:sp>
      <p:sp>
        <p:nvSpPr>
          <p:cNvPr id="9" name="TextBox 3"/>
          <p:cNvSpPr txBox="1"/>
          <p:nvPr/>
        </p:nvSpPr>
        <p:spPr>
          <a:xfrm>
            <a:off x="651885" y="1518487"/>
            <a:ext cx="10749599" cy="878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目前较新的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安装时会自动配置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程序的路径到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环境变量中去，因此，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可以直接使用。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以前的老版本的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安装的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是没有自动配置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的，此时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必需要自己配置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31521" y="3272187"/>
            <a:ext cx="6870006" cy="517190"/>
          </a:xfrm>
        </p:spPr>
        <p:txBody>
          <a:bodyPr/>
          <a:lstStyle/>
          <a:p>
            <a:r>
              <a:rPr kumimoji="1" lang="zh-CN" altLang="en-US" dirty="0"/>
              <a:t>重新配置了环境变量后，必须检测是否配置成功</a:t>
            </a:r>
          </a:p>
        </p:txBody>
      </p:sp>
      <p:sp>
        <p:nvSpPr>
          <p:cNvPr id="13" name="TextBox 3"/>
          <p:cNvSpPr txBox="1"/>
          <p:nvPr/>
        </p:nvSpPr>
        <p:spPr>
          <a:xfrm>
            <a:off x="763847" y="3781081"/>
            <a:ext cx="7443834" cy="519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打开命令行窗口，输入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–version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及 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–version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分别看版本提示。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40" y="4434221"/>
            <a:ext cx="7391400" cy="141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2" grpId="0" build="p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5781" y="1694039"/>
            <a:ext cx="9259523" cy="418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lang="zh-CN" altLang="en-US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告诉操作系统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安装在了哪个位置（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将来其他技术要通过这个环境变量找</a:t>
            </a: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4143" y="2316708"/>
            <a:ext cx="3278462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  D:\soft\java\jdk-17.0.1</a:t>
            </a:r>
            <a:endParaRPr lang="zh-CN" altLang="en-US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5299" y="2781311"/>
            <a:ext cx="8746856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注意：较新版本的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只是自动配置了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，没有自动配置</a:t>
            </a:r>
            <a:r>
              <a:rPr lang="en-US" altLang="zh-CN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文本占位符 3"/>
          <p:cNvSpPr txBox="1"/>
          <p:nvPr/>
        </p:nvSpPr>
        <p:spPr>
          <a:xfrm>
            <a:off x="635828" y="1069853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配置</a:t>
            </a:r>
            <a:r>
              <a:rPr kumimoji="1" lang="en-US" altLang="zh-CN" dirty="0"/>
              <a:t>JAVA_HOME</a:t>
            </a:r>
            <a:r>
              <a:rPr kumimoji="1" lang="zh-CN" altLang="en-US" dirty="0"/>
              <a:t>环境变量</a:t>
            </a:r>
          </a:p>
        </p:txBody>
      </p:sp>
      <p:sp>
        <p:nvSpPr>
          <p:cNvPr id="11" name="对角圆角矩形 10"/>
          <p:cNvSpPr/>
          <p:nvPr/>
        </p:nvSpPr>
        <p:spPr>
          <a:xfrm>
            <a:off x="964142" y="4257495"/>
            <a:ext cx="5030257" cy="1803540"/>
          </a:xfrm>
          <a:prstGeom prst="round2DiagRect">
            <a:avLst/>
          </a:prstGeom>
          <a:solidFill>
            <a:srgbClr val="FFFFFF"/>
          </a:solidFill>
          <a:ln w="6350" cap="flat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对角圆角矩形 11"/>
          <p:cNvSpPr/>
          <p:nvPr/>
        </p:nvSpPr>
        <p:spPr>
          <a:xfrm>
            <a:off x="865298" y="4157835"/>
            <a:ext cx="5230701" cy="1803540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rgbClr val="AD2A26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1323882" y="3868583"/>
            <a:ext cx="2880000" cy="540000"/>
          </a:xfrm>
          <a:prstGeom prst="rect">
            <a:avLst/>
          </a:prstGeom>
          <a:solidFill>
            <a:srgbClr val="AD2A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kumimoji="1"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多学一招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09911" y="4681302"/>
            <a:ext cx="2940485" cy="377411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推荐：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 %JAVA_HOME%\bin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309911" y="5315167"/>
            <a:ext cx="3693640" cy="385298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不推荐：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 D:\soft\java\jdk-17.0.1\bin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/>
      <p:bldP spid="11" grpId="0" animBg="1"/>
      <p:bldP spid="13" grpId="0" animBg="1"/>
      <p:bldP spid="14" grpId="0" animBg="1"/>
      <p:bldP spid="7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4633163" y="1748889"/>
            <a:ext cx="7400994" cy="3136287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zh-CN" altLang="en-US" dirty="0"/>
              <a:t>什么是</a:t>
            </a:r>
            <a:r>
              <a:rPr lang="en-US" altLang="zh-CN" dirty="0"/>
              <a:t>Path</a:t>
            </a:r>
            <a:r>
              <a:rPr lang="zh-CN" altLang="en-US" dirty="0"/>
              <a:t>环境变量？</a:t>
            </a:r>
            <a:endParaRPr lang="en-US" altLang="zh-CN" dirty="0"/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环境变量用于配置程序的路径。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方便我们在命令行窗口的任意目录启动程序。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250000"/>
              </a:lnSpc>
            </a:pPr>
            <a:r>
              <a:rPr lang="en-US" altLang="zh-CN" dirty="0"/>
              <a:t>JDK</a:t>
            </a:r>
            <a:r>
              <a:rPr lang="zh-CN" altLang="en-US" dirty="0"/>
              <a:t>安装时，环境变量需要注意什么？</a:t>
            </a:r>
            <a:endParaRPr lang="en-US" altLang="zh-CN" dirty="0"/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较新版本的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会自动配置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环境变量，较老的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版本则不会。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建议还是自己配置一下“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”、 “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45441" y="1626202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开发工具概述、安装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编写第一个程序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字体、主题、背景色设置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常用快捷键介绍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工程、模块常用操作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76816" y="1022460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之前的开发工具</a:t>
            </a:r>
          </a:p>
        </p:txBody>
      </p:sp>
      <p:sp>
        <p:nvSpPr>
          <p:cNvPr id="13" name="TextBox 3"/>
          <p:cNvSpPr txBox="1"/>
          <p:nvPr/>
        </p:nvSpPr>
        <p:spPr>
          <a:xfrm>
            <a:off x="776816" y="1457271"/>
            <a:ext cx="10822060" cy="4111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文本编辑工具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记事本 、 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UltraEdit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EditPlus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TextPad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NotePad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++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sublime..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存在的问题：编写代码时没有错误提醒、没有代码智能提示、需要自己进行编译、执行，功能不够强大。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集成开发环境（</a:t>
            </a:r>
            <a:r>
              <a:rPr lang="en-US" altLang="zh-CN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IDE, Integrated Development Environment 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把代码编写，编译，执行等多种功能综合到一起的开发工具，可以进行代码智能提示，错误提醒，项目管理等等。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工具有：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Eclipse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MyEclipse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Jbuilder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NetBeans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Spring Tools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 err="1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Jboss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Developer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一般简称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，是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编程语言开发的集成环境，在业界被公认为最好的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在代码错误提醒，智能代码补全等多方面表现的都非常优秀，是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开发企业级首选工具。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AutoShape 2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80" y="5481408"/>
            <a:ext cx="1053270" cy="105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IDEA </a:t>
            </a:r>
            <a:r>
              <a:rPr kumimoji="1" lang="zh-CN" altLang="en-US" dirty="0"/>
              <a:t>下载</a:t>
            </a:r>
          </a:p>
        </p:txBody>
      </p:sp>
      <p:sp>
        <p:nvSpPr>
          <p:cNvPr id="10" name="TextBox 3"/>
          <p:cNvSpPr txBox="1"/>
          <p:nvPr/>
        </p:nvSpPr>
        <p:spPr>
          <a:xfrm>
            <a:off x="710880" y="1635973"/>
            <a:ext cx="10638367" cy="1535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下载：</a:t>
            </a:r>
            <a:r>
              <a:rPr lang="en-US" altLang="zh-CN" sz="1600" dirty="0">
                <a:solidFill>
                  <a:srgbClr val="0070C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https://www.jetbrains.com/idea/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安装：基本上是傻瓜式安装，建议修改安装路径（不要安装在有空格和中文的路径下）。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4" y="2731291"/>
            <a:ext cx="8031892" cy="299727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09224" y="2369190"/>
            <a:ext cx="9214230" cy="517190"/>
          </a:xfrm>
        </p:spPr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分钟，在自己的机器上安装</a:t>
            </a:r>
            <a:r>
              <a:rPr lang="en-US" altLang="zh-CN" dirty="0"/>
              <a:t>idea</a:t>
            </a:r>
            <a:r>
              <a:rPr lang="zh-CN" altLang="en-US" dirty="0"/>
              <a:t>！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88097" y="1397244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开发工具概述、安装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编写第一个程序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字体、主题、背景色设置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常用快捷键介绍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工程、模块常用操作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8158" y="891346"/>
            <a:ext cx="10255251" cy="468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项目结构介绍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698158" y="1360321"/>
            <a:ext cx="2974114" cy="1535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（项目、工程）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（模块）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（包）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（类）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1402" y="5217582"/>
            <a:ext cx="6828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结论：这些结构的划分，是为了方便管理项目技术和代码文件的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3959816" y="1012442"/>
            <a:ext cx="7318697" cy="3842337"/>
          </a:xfrm>
          <a:prstGeom prst="roundRect">
            <a:avLst/>
          </a:prstGeom>
          <a:solidFill>
            <a:srgbClr val="FFF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4073113" y="1835150"/>
            <a:ext cx="1809560" cy="22874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6326915" y="1835150"/>
            <a:ext cx="2125014" cy="279884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8709507" y="1835149"/>
            <a:ext cx="2125014" cy="178593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5427" y="1172568"/>
            <a:ext cx="326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工程（淘宝网站）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62887" y="1483618"/>
            <a:ext cx="326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 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模块（首页）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15427" y="1483618"/>
            <a:ext cx="32647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 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模块（购物车）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181731" y="1483618"/>
            <a:ext cx="2027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 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模块（订单）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4170972" y="2115597"/>
            <a:ext cx="1506831" cy="65860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</a:p>
        </p:txBody>
      </p:sp>
      <p:sp>
        <p:nvSpPr>
          <p:cNvPr id="18" name="矩形: 圆角 17"/>
          <p:cNvSpPr/>
          <p:nvPr/>
        </p:nvSpPr>
        <p:spPr>
          <a:xfrm>
            <a:off x="4170972" y="2962475"/>
            <a:ext cx="1506831" cy="65860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</a:p>
        </p:txBody>
      </p:sp>
      <p:sp>
        <p:nvSpPr>
          <p:cNvPr id="19" name="矩形: 圆角 18"/>
          <p:cNvSpPr/>
          <p:nvPr/>
        </p:nvSpPr>
        <p:spPr>
          <a:xfrm>
            <a:off x="6553564" y="2023585"/>
            <a:ext cx="1506831" cy="65860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</a:p>
        </p:txBody>
      </p:sp>
      <p:sp>
        <p:nvSpPr>
          <p:cNvPr id="20" name="矩形: 圆角 19"/>
          <p:cNvSpPr/>
          <p:nvPr/>
        </p:nvSpPr>
        <p:spPr>
          <a:xfrm>
            <a:off x="6553564" y="2870463"/>
            <a:ext cx="1506831" cy="65860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</a:p>
        </p:txBody>
      </p:sp>
      <p:sp>
        <p:nvSpPr>
          <p:cNvPr id="21" name="矩形: 圆角 20"/>
          <p:cNvSpPr/>
          <p:nvPr/>
        </p:nvSpPr>
        <p:spPr>
          <a:xfrm>
            <a:off x="6587583" y="3717341"/>
            <a:ext cx="1506831" cy="65860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</a:p>
        </p:txBody>
      </p:sp>
      <p:sp>
        <p:nvSpPr>
          <p:cNvPr id="22" name="矩形: 圆角 21"/>
          <p:cNvSpPr/>
          <p:nvPr/>
        </p:nvSpPr>
        <p:spPr>
          <a:xfrm>
            <a:off x="8883447" y="2070324"/>
            <a:ext cx="1506831" cy="65860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 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endParaRPr lang="en-US" altLang="zh-CN" sz="12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en-US" altLang="zh-CN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class</a:t>
            </a:r>
            <a:r>
              <a:rPr lang="zh-CN" altLang="en-US" sz="12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20"/>
          <p:cNvSpPr txBox="1"/>
          <p:nvPr/>
        </p:nvSpPr>
        <p:spPr>
          <a:xfrm>
            <a:off x="698158" y="1193239"/>
            <a:ext cx="2616422" cy="335098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使用步骤：</a:t>
            </a:r>
            <a:endParaRPr lang="en-US" altLang="zh-CN" sz="1600" b="1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（空工程）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模块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包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在类中编写代码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42900" indent="-342900">
              <a:lnSpc>
                <a:spcPct val="200000"/>
              </a:lnSpc>
              <a:buFont typeface="+mj-ea"/>
              <a:buAutoNum type="circleNumDbPlain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完成编译运行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19" y="1350100"/>
            <a:ext cx="8511646" cy="415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798938" y="1537851"/>
            <a:ext cx="6952773" cy="4511040"/>
          </a:xfrm>
        </p:spPr>
        <p:txBody>
          <a:bodyPr/>
          <a:lstStyle/>
          <a:p>
            <a:r>
              <a:rPr lang="en-US" altLang="zh-CN" sz="1600" dirty="0"/>
              <a:t>Java</a:t>
            </a:r>
            <a:r>
              <a:rPr lang="zh-CN" altLang="en-US" sz="1600" dirty="0"/>
              <a:t>是什么？</a:t>
            </a:r>
            <a:endParaRPr lang="en-US" altLang="zh-CN" sz="1600" b="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是一门高级编程语言。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262626"/>
                </a:solidFill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</a:rPr>
              <a:t>是哪家公司研发的，现在属于哪家公司？</a:t>
            </a:r>
            <a:endParaRPr lang="en-US" altLang="zh-CN" sz="1600" dirty="0">
              <a:solidFill>
                <a:srgbClr val="262626"/>
              </a:solidFill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sun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Oracle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公司。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Java</a:t>
            </a:r>
            <a:r>
              <a:rPr lang="zh-CN" altLang="en-US" sz="1600" dirty="0"/>
              <a:t>之父是谁啊？</a:t>
            </a:r>
            <a:endParaRPr lang="en-US" altLang="zh-CN" sz="16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詹姆斯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.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高斯林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Java</a:t>
            </a:r>
            <a:r>
              <a:rPr lang="zh-CN" altLang="en-US" sz="1600" dirty="0"/>
              <a:t>能做什么？</a:t>
            </a:r>
            <a:endParaRPr lang="en-US" altLang="zh-CN" sz="16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基本上什么都可以干，主要做互联网系统的开发。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600" dirty="0"/>
              <a:t>Java</a:t>
            </a:r>
            <a:r>
              <a:rPr lang="zh-CN" altLang="en-US" sz="1600" dirty="0"/>
              <a:t>有哪些技术平台啊</a:t>
            </a:r>
            <a:endParaRPr lang="en-US" altLang="zh-CN" sz="16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JavaSE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（标准版）、</a:t>
            </a:r>
            <a:r>
              <a:rPr lang="en-US" altLang="zh-CN" sz="1600" dirty="0" err="1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JavaEE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（企业版）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JavaME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（小型版）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lvl="1"/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577944" y="1173480"/>
            <a:ext cx="7065416" cy="4511040"/>
          </a:xfrm>
        </p:spPr>
        <p:txBody>
          <a:bodyPr/>
          <a:lstStyle/>
          <a:p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的结构都是什么样的</a:t>
            </a:r>
            <a:r>
              <a:rPr lang="zh-CN" altLang="en-US" sz="1600" dirty="0"/>
              <a:t>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 - module - package – class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project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中可以创建多个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module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中可以创建多个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package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中可以创建多个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新建都是哪些操作</a:t>
            </a:r>
            <a:endParaRPr lang="en-US" altLang="zh-CN" sz="16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New project/module/package/class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" name="标题 2"/>
          <p:cNvSpPr txBox="1"/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9358" y="1389429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开发工具概述、安装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编写第一个程序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字体、主题、背景色设置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常用快捷键介绍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工程、模块常用操作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IDEA </a:t>
            </a:r>
            <a:r>
              <a:rPr kumimoji="1" lang="zh-CN" altLang="en-US" dirty="0"/>
              <a:t>中设置主题、字体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9759306" y="2579997"/>
            <a:ext cx="1272903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  <a:defRPr/>
            </a:pPr>
            <a:r>
              <a:rPr kumimoji="1"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主题配置</a:t>
            </a:r>
            <a:endParaRPr lang="en-US" altLang="zh-CN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93" y="1457271"/>
            <a:ext cx="8820496" cy="22641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93" y="4138048"/>
            <a:ext cx="8820496" cy="2069844"/>
          </a:xfrm>
          <a:prstGeom prst="rect">
            <a:avLst/>
          </a:prstGeom>
        </p:spPr>
      </p:pic>
      <p:sp>
        <p:nvSpPr>
          <p:cNvPr id="19" name="TextBox 7"/>
          <p:cNvSpPr txBox="1"/>
          <p:nvPr/>
        </p:nvSpPr>
        <p:spPr>
          <a:xfrm>
            <a:off x="9759306" y="5024976"/>
            <a:ext cx="1329731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>
              <a:lnSpc>
                <a:spcPct val="150000"/>
              </a:lnSpc>
              <a:defRPr/>
            </a:pPr>
            <a:r>
              <a:rPr kumimoji="1"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字体配置</a:t>
            </a:r>
            <a:endParaRPr kumimoji="1" lang="en-US" altLang="zh-CN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IDEA </a:t>
            </a:r>
            <a:r>
              <a:rPr kumimoji="1" lang="zh-CN" altLang="en-US" dirty="0"/>
              <a:t>中设置背景颜色</a:t>
            </a:r>
          </a:p>
        </p:txBody>
      </p:sp>
      <p:sp>
        <p:nvSpPr>
          <p:cNvPr id="11" name="TextBox 7"/>
          <p:cNvSpPr txBox="1">
            <a:spLocks noGrp="1"/>
          </p:cNvSpPr>
          <p:nvPr>
            <p:ph type="body" sz="quarter" idx="11"/>
          </p:nvPr>
        </p:nvSpPr>
        <p:spPr>
          <a:xfrm>
            <a:off x="7185480" y="3337729"/>
            <a:ext cx="1297213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4" indent="0">
              <a:lnSpc>
                <a:spcPct val="150000"/>
              </a:lnSpc>
              <a:buNone/>
              <a:defRPr/>
            </a:pPr>
            <a:r>
              <a:rPr kumimoji="1" lang="zh-CN" altLang="en-US" sz="1600" b="1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背景色配置</a:t>
            </a:r>
            <a:endParaRPr lang="en-US" altLang="zh-CN" sz="1600" b="1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55E4C7-51C7-A346-64CC-D4A0DAF4D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14" y="1409855"/>
            <a:ext cx="6395066" cy="450530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82100" y="837825"/>
            <a:ext cx="5999701" cy="5182349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开发工具概述、安装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编写第一个程序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字体、主题、背景色设置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常用快捷键介绍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类、模块、工程常用操作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21200" y="1106938"/>
            <a:ext cx="10749599" cy="517190"/>
          </a:xfrm>
        </p:spPr>
        <p:txBody>
          <a:bodyPr/>
          <a:lstStyle/>
          <a:p>
            <a:r>
              <a:rPr kumimoji="1" lang="en-US" altLang="zh-CN" dirty="0"/>
              <a:t>IDEA </a:t>
            </a:r>
            <a:r>
              <a:rPr kumimoji="1" lang="zh-CN" altLang="en-US" dirty="0"/>
              <a:t>常用快捷键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833275" y="2257158"/>
          <a:ext cx="6925113" cy="3281514"/>
        </p:xfrm>
        <a:graphic>
          <a:graphicData uri="http://schemas.openxmlformats.org/drawingml/2006/table">
            <a:tbl>
              <a:tblPr/>
              <a:tblGrid>
                <a:gridCol w="3647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77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7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快捷键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功能效果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main/</a:t>
                      </a:r>
                      <a:r>
                        <a:rPr lang="en-US" altLang="zh-CN" sz="14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psvm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、</a:t>
                      </a:r>
                      <a:r>
                        <a:rPr lang="en-US" altLang="zh-CN" sz="14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sout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、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…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快速键入相关代码</a:t>
                      </a: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0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Ctrl + D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复制当前行数据到下一行</a:t>
                      </a:r>
                      <a:endParaRPr lang="en-US" altLang="zh-CN" sz="1400" kern="1200" dirty="0">
                        <a:solidFill>
                          <a:srgbClr val="AD2B26"/>
                        </a:solidFill>
                        <a:latin typeface="微软雅黑" panose="020B0503020204020204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en-US" altLang="zh-CN" sz="14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</a:rPr>
                        <a:t>Ctrl + Y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删除所在行，建议用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Ctrl + X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 pitchFamily="18" charset="-122"/>
                          <a:cs typeface="+mn-cs"/>
                        </a:rPr>
                        <a:t>Ctrl + ALT + L</a:t>
                      </a:r>
                      <a:endParaRPr lang="zh-CN" altLang="en-US" sz="1400" kern="1200" dirty="0">
                        <a:solidFill>
                          <a:srgbClr val="AD2B26"/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格式化代码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ALT + SHIFT + </a:t>
                      </a:r>
                      <a:r>
                        <a:rPr lang="zh-CN" altLang="en-US" sz="1400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↑ </a:t>
                      </a:r>
                      <a:r>
                        <a:rPr lang="en-US" altLang="zh-CN" sz="1400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, ALT + SHIFT + </a:t>
                      </a:r>
                      <a:r>
                        <a:rPr lang="zh-CN" altLang="en-US" sz="1400" kern="1200" dirty="0">
                          <a:solidFill>
                            <a:srgbClr val="AD2B26"/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↓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上下移动当前代码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Ctrl + /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,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Ctrl + Shift + / 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对代码进行注释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(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讲注释的时候再说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21200" y="1723649"/>
            <a:ext cx="5522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组合几个键一起按下来完成某件事，可以提高开发效率。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71793" y="1237905"/>
            <a:ext cx="5973761" cy="42564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IntelliJ 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开发工具概述、安装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编写第一个程序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 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字体、主题、背景色设置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常用快捷键介绍</a:t>
            </a:r>
            <a:endParaRPr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工程、模块常用操作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1356460"/>
            <a:ext cx="10749599" cy="517190"/>
          </a:xfrm>
        </p:spPr>
        <p:txBody>
          <a:bodyPr/>
          <a:lstStyle/>
          <a:p>
            <a:r>
              <a:rPr kumimoji="1" lang="en-US" altLang="zh-CN" dirty="0"/>
              <a:t>IDEA </a:t>
            </a:r>
            <a:r>
              <a:rPr kumimoji="1" lang="zh-CN" altLang="en-US" dirty="0"/>
              <a:t>中其他操作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710880" y="1635973"/>
            <a:ext cx="9984316" cy="15351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4">
              <a:lnSpc>
                <a:spcPct val="150000"/>
              </a:lnSpc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0880" y="1849527"/>
            <a:ext cx="6094708" cy="379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删除类文件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修改类名称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修改模块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导入模块</a:t>
            </a:r>
            <a:endParaRPr lang="en-US" altLang="zh-CN" sz="18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删除模块（了解）</a:t>
            </a:r>
            <a:endParaRPr lang="en-US" altLang="zh-CN" sz="18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lvl="4">
              <a:lnSpc>
                <a:spcPct val="150000"/>
              </a:lnSpc>
              <a:defRPr/>
            </a:pP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打开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</a:t>
            </a:r>
            <a:endParaRPr lang="en-US" altLang="zh-CN" sz="18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357505" lvl="4" indent="-357505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关闭</a:t>
            </a:r>
            <a:r>
              <a:rPr lang="zh-CN" altLang="en-US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工程</a:t>
            </a:r>
            <a:endParaRPr lang="en-US" altLang="zh-CN" sz="18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09322" y="715617"/>
            <a:ext cx="6375912" cy="56226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变量使用注意事项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关键字、标识符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63998" y="1154258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什么是注释</a:t>
            </a: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663998" y="3168963"/>
            <a:ext cx="7543800" cy="38529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单行注释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4169822" y="3146224"/>
            <a:ext cx="1411788" cy="3852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多行注释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7456905" y="3025341"/>
            <a:ext cx="4667572" cy="7074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文档注释：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262626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文档注释的内容是可以提取到一个程序说明文档中去的</a:t>
            </a:r>
            <a:endParaRPr lang="en-US" altLang="zh-CN" sz="1400" dirty="0">
              <a:solidFill>
                <a:srgbClr val="262626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663998" y="1620989"/>
            <a:ext cx="10985199" cy="427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注释是写在程序中对代码进行解释说明的文字，方便自己和其他人查看，以便理解程序的。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占位符 3"/>
          <p:cNvSpPr txBox="1"/>
          <p:nvPr/>
        </p:nvSpPr>
        <p:spPr>
          <a:xfrm>
            <a:off x="663998" y="2514825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注释有哪些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63104" y="3782680"/>
            <a:ext cx="2811005" cy="33855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 </a:t>
            </a:r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注释内容，只能写一行</a:t>
            </a:r>
            <a:endParaRPr lang="zh-CN" alt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167775" y="3775655"/>
            <a:ext cx="2811005" cy="98488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</a:t>
            </a: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endParaRPr lang="zh-CN" altLang="en-US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7688216" y="3782680"/>
            <a:ext cx="2811005" cy="984885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r>
              <a:rPr lang="zh-CN" altLang="en-US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6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 </a:t>
            </a: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endParaRPr lang="en-US" altLang="zh-CN" sz="14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注释内容</a:t>
            </a:r>
            <a:endParaRPr lang="en-US" altLang="zh-CN" sz="1400" b="1" dirty="0">
              <a:solidFill>
                <a:schemeClr val="accent2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*</a:t>
            </a:r>
            <a:r>
              <a:rPr lang="en-US" altLang="zh-CN" sz="14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3" grpId="0"/>
      <p:bldP spid="14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53187" y="255724"/>
            <a:ext cx="6150428" cy="573689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开发环境的准备：</a:t>
            </a:r>
            <a:r>
              <a:rPr kumimoji="1" lang="en-US" altLang="zh-CN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简介、安装、常用命令</a:t>
            </a:r>
            <a:endParaRPr kumimoji="1"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入门程序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-HelloWorld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程序常见问题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程序的执行原理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</a:t>
            </a:r>
            <a:r>
              <a:rPr kumimoji="1" lang="en-US" altLang="zh-CN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kumimoji="1"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的组成、跨平台原理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补充知识：配置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PATH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1" lang="en-US" altLang="zh-CN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JAVA_HOME</a:t>
            </a:r>
            <a:r>
              <a:rPr kumimoji="1"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环境变量</a:t>
            </a: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注释的特点</a:t>
            </a: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731522" y="1457271"/>
            <a:ext cx="2730694" cy="4271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注释不影响程序的执行。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44805" y="2400981"/>
            <a:ext cx="4439459" cy="3162404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/**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*  </a:t>
            </a:r>
            <a: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目标：让同学们学会使用注释</a:t>
            </a:r>
            <a:b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*  </a:t>
            </a:r>
            <a:r>
              <a:rPr lang="zh-CN" altLang="en-US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</a:t>
            </a:r>
            <a:r>
              <a:rPr lang="zh-CN" altLang="zh-CN" sz="105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个程序就是讲解注释的使用的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*/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NoteDemo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下面是一行输出，往控制台打印一下我的心情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/>
              </a:rPr>
              <a:t>开始正式学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Java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程序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，很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/>
              </a:rPr>
              <a:t>开心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!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endParaRPr kumimoji="0" lang="en-US" altLang="zh-CN" sz="105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Consolas" panose="020B0609020204030204" pitchFamily="49" charset="0"/>
              <a:ea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50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/*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JetBrains Mono"/>
              </a:rPr>
              <a:t>窗前明月光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疑是地上霜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举头望明月</a:t>
            </a:r>
            <a:endParaRPr lang="en-US" altLang="zh-CN" sz="1050" i="1" dirty="0">
              <a:solidFill>
                <a:srgbClr val="8C8C8C"/>
              </a:solidFill>
              <a:latin typeface="Consolas" panose="020B0609020204030204" pitchFamily="49" charset="0"/>
              <a:ea typeface="宋体" panose="02010600030101010101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            </a:t>
            </a:r>
            <a:r>
              <a:rPr lang="zh-CN" altLang="en-US" sz="1050" i="1" dirty="0">
                <a:solidFill>
                  <a:srgbClr val="8C8C8C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低头想姑娘  </a:t>
            </a:r>
            <a:r>
              <a:rPr kumimoji="0" lang="en-US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	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*/</a:t>
            </a:r>
            <a:b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en-US" altLang="zh-CN" sz="1050" dirty="0" err="1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Angelababy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”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kumimoji="0" lang="zh-CN" altLang="en-US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张歆艺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462128" y="2562563"/>
            <a:ext cx="4439459" cy="1708160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class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NoteDemo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NoteDemo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public static void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  <a:ea typeface="JetBrains Mono"/>
              </a:rPr>
              <a:t>main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String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[] args) {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“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/>
              </a:rPr>
              <a:t>开始正式学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/>
              </a:rPr>
              <a:t>Java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/>
              </a:rPr>
              <a:t>程序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/>
              </a:rPr>
              <a:t>，很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/>
              </a:rPr>
              <a:t>开心</a:t>
            </a:r>
            <a:r>
              <a:rPr lang="zh-CN" altLang="zh-CN" sz="1050" dirty="0">
                <a:solidFill>
                  <a:srgbClr val="067D17"/>
                </a:solidFill>
                <a:latin typeface="Consolas" panose="020B0609020204030204" pitchFamily="49" charset="0"/>
                <a:ea typeface="阿里巴巴普惠体" panose="00020600040101010101"/>
              </a:rPr>
              <a:t>!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阿里巴巴普惠体" panose="00020600040101010101"/>
              </a:rPr>
              <a:t>”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“</a:t>
            </a:r>
            <a:r>
              <a:rPr lang="en-US" altLang="zh-CN" sz="1050" dirty="0" err="1">
                <a:solidFill>
                  <a:srgbClr val="067D17"/>
                </a:solidFill>
                <a:latin typeface="Consolas" panose="020B0609020204030204" pitchFamily="49" charset="0"/>
                <a:ea typeface="宋体" panose="02010600030101010101" pitchFamily="2" charset="-122"/>
              </a:rPr>
              <a:t>Angelababy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    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05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lang="zh-CN" altLang="en-US" sz="1050" dirty="0">
                <a:solidFill>
                  <a:srgbClr val="067D17"/>
                </a:solidFill>
                <a:latin typeface="Consolas" panose="020B0609020204030204" pitchFamily="49" charset="0"/>
                <a:ea typeface="JetBrains Mono"/>
              </a:rPr>
              <a:t>张歆艺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  <a:ea typeface="JetBrains Mono"/>
              </a:rPr>
              <a:t>"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);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    }</a:t>
            </a:r>
            <a:b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}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184264" y="3540369"/>
            <a:ext cx="2277864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366844" y="3130062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Javac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命令进行编译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737680" y="2046943"/>
            <a:ext cx="1643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NoteDemo.java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888388" y="2104928"/>
            <a:ext cx="4013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NoteDemo.</a:t>
            </a: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class</a:t>
            </a:r>
            <a:endParaRPr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/>
      <p:bldP spid="9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323" y="2735679"/>
            <a:ext cx="8518888" cy="869274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16595" y="2155833"/>
          <a:ext cx="6693802" cy="1343506"/>
        </p:xfrm>
        <a:graphic>
          <a:graphicData uri="http://schemas.openxmlformats.org/drawingml/2006/table">
            <a:tbl>
              <a:tblPr/>
              <a:tblGrid>
                <a:gridCol w="3525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8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7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快捷键进行注释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功能效果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Ctrl + /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 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单行注释（对当前行进行注释）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45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onsolas" panose="020B0609020204030204" pitchFamily="49" charset="0"/>
                          <a:ea typeface="Alibaba PuHuiTi R"/>
                          <a:cs typeface="+mn-cs"/>
                        </a:rPr>
                        <a:t>Ctrl + Shift + / </a:t>
                      </a:r>
                      <a:endParaRPr lang="zh-CN" altLang="en-US" sz="1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nsolas" panose="020B0609020204030204" pitchFamily="49" charset="0"/>
                        <a:ea typeface="Alibaba PuHuiTi R"/>
                        <a:cs typeface="+mn-cs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200000"/>
                        </a:lnSpc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Alibaba PuHuiTi R"/>
                          <a:cs typeface="+mn-cs"/>
                        </a:rPr>
                        <a:t>对选中的代码进行多行注释。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占位符 3"/>
          <p:cNvSpPr txBox="1"/>
          <p:nvPr/>
        </p:nvSpPr>
        <p:spPr>
          <a:xfrm>
            <a:off x="843741" y="141681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多学一招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861170" y="1172307"/>
            <a:ext cx="5838092" cy="5287108"/>
          </a:xfrm>
        </p:spPr>
        <p:txBody>
          <a:bodyPr/>
          <a:lstStyle/>
          <a:p>
            <a:r>
              <a:rPr lang="zh-CN" altLang="en-US" sz="1400" dirty="0"/>
              <a:t>注释是什么？</a:t>
            </a:r>
            <a:endParaRPr lang="en-US" altLang="zh-CN" sz="14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写在程序中对程序进行解释说明的文字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en-US" altLang="zh-CN" sz="1400" dirty="0"/>
              <a:t>Java</a:t>
            </a:r>
            <a:r>
              <a:rPr lang="zh-CN" altLang="en-US" sz="1400" dirty="0"/>
              <a:t>程序中书写注释的方式有几种，各自有什么不同？</a:t>
            </a:r>
            <a:endParaRPr lang="en-US" altLang="zh-CN" sz="14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单行注释：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//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多行注释：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/*  */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文档注释：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/**  */</a:t>
            </a:r>
          </a:p>
          <a:p>
            <a:r>
              <a:rPr lang="zh-CN" altLang="en-US" sz="1400" dirty="0"/>
              <a:t>注释有什么特点？</a:t>
            </a:r>
            <a:endParaRPr lang="en-US" altLang="zh-CN" sz="14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不影响程序的执行，编译后的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文件中已经没有注释了。</a:t>
            </a:r>
            <a:endParaRPr lang="en-US" altLang="zh-CN" sz="14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400" dirty="0"/>
              <a:t>注释的快捷键是怎么样的？</a:t>
            </a:r>
            <a:endParaRPr lang="en-US" altLang="zh-CN" sz="14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Ctrl + /  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单行注释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对当前行进行注释</a:t>
            </a: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Ctrl + Shift + /   </a:t>
            </a:r>
            <a:r>
              <a:rPr lang="zh-CN" altLang="en-US" sz="14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对选中代的码进行多行注释。</a:t>
            </a:r>
          </a:p>
        </p:txBody>
      </p:sp>
      <p:sp>
        <p:nvSpPr>
          <p:cNvPr id="4" name="标题 2"/>
          <p:cNvSpPr txBox="1"/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2608" y="413177"/>
            <a:ext cx="6366480" cy="63383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变量使用注意事项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关键字、标识符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34129" y="2501842"/>
          <a:ext cx="1798759" cy="3427913"/>
        </p:xfrm>
        <a:graphic>
          <a:graphicData uri="http://schemas.openxmlformats.org/drawingml/2006/table">
            <a:tbl>
              <a:tblPr/>
              <a:tblGrid>
                <a:gridCol w="179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6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常用数据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整数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小数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字符串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布尔值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空值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TextBox 2"/>
          <p:cNvSpPr txBox="1"/>
          <p:nvPr/>
        </p:nvSpPr>
        <p:spPr>
          <a:xfrm>
            <a:off x="641138" y="1919940"/>
            <a:ext cx="4686300" cy="468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常用数据</a:t>
            </a:r>
          </a:p>
        </p:txBody>
      </p:sp>
      <p:sp>
        <p:nvSpPr>
          <p:cNvPr id="5" name="TextBox 2"/>
          <p:cNvSpPr txBox="1"/>
          <p:nvPr/>
        </p:nvSpPr>
        <p:spPr>
          <a:xfrm>
            <a:off x="641138" y="912550"/>
            <a:ext cx="4686300" cy="468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</a:p>
        </p:txBody>
      </p:sp>
      <p:sp>
        <p:nvSpPr>
          <p:cNvPr id="6" name="TextBox 3"/>
          <p:cNvSpPr txBox="1"/>
          <p:nvPr/>
        </p:nvSpPr>
        <p:spPr>
          <a:xfrm>
            <a:off x="641138" y="1418058"/>
            <a:ext cx="8320652" cy="42710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268605" indent="-26860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计算机是用来处理数据的，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就是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告诉程序员：数据在程序中的书写格式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2031318"/>
              </p:ext>
            </p:extLst>
          </p:nvPr>
        </p:nvGraphicFramePr>
        <p:xfrm>
          <a:off x="7253360" y="2491096"/>
          <a:ext cx="4204511" cy="3454675"/>
        </p:xfrm>
        <a:graphic>
          <a:graphicData uri="http://schemas.openxmlformats.org/drawingml/2006/table">
            <a:tbl>
              <a:tblPr/>
              <a:tblGrid>
                <a:gridCol w="42045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027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说明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9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写法一致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9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写法一致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9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程序中必须使用单引号，有且仅能一个字符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9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程序中必须使用双引号，内容可有可无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9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只有两个值：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：代表真，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AD2B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：代表假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9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一个特殊的值，空值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(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后面会讲解作用，暂时不管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)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515333"/>
              </p:ext>
            </p:extLst>
          </p:nvPr>
        </p:nvGraphicFramePr>
        <p:xfrm>
          <a:off x="4331647" y="2499918"/>
          <a:ext cx="2952819" cy="3454673"/>
        </p:xfrm>
        <a:graphic>
          <a:graphicData uri="http://schemas.openxmlformats.org/drawingml/2006/table">
            <a:tbl>
              <a:tblPr/>
              <a:tblGrid>
                <a:gridCol w="2952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326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程序中的写法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3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666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-88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3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13.14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-5.21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5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‘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’，‘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’，  ‘我’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AD2B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95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“HelloWorld”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，“黑马程序员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”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78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true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、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false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95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值是：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null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2532888" y="2499917"/>
          <a:ext cx="1798759" cy="3427913"/>
        </p:xfrm>
        <a:graphic>
          <a:graphicData uri="http://schemas.openxmlformats.org/drawingml/2006/table">
            <a:tbl>
              <a:tblPr/>
              <a:tblGrid>
                <a:gridCol w="1798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96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生活中的写法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666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-88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13.14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-5.21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A, 0, 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我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黑马程序员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真、假</a:t>
                      </a: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91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121875" marR="121875" marT="60980" marB="6098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  <p:sp>
        <p:nvSpPr>
          <p:cNvPr id="6" name="文本占位符 4"/>
          <p:cNvSpPr txBox="1"/>
          <p:nvPr/>
        </p:nvSpPr>
        <p:spPr>
          <a:xfrm>
            <a:off x="4637235" y="1101621"/>
            <a:ext cx="7065416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2192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dirty="0"/>
              <a:t>字面量这个知识是告诉同学们什么啊？</a:t>
            </a:r>
            <a:endParaRPr lang="en-US" altLang="zh-CN" sz="16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数据在程序中的书写格式。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字符、字符串在程序中的书写格式有什么要求？</a:t>
            </a:r>
            <a:endParaRPr lang="en-US" altLang="zh-CN" sz="16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字符必须单引号围起来，有且仅能一个字符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字符串必须用双引号围起来。</a:t>
            </a:r>
            <a:endParaRPr lang="en-US" altLang="zh-CN" sz="1600" dirty="0">
              <a:solidFill>
                <a:srgbClr val="AD2B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defRPr/>
            </a:pPr>
            <a:r>
              <a:rPr lang="zh-CN" altLang="en-US" dirty="0"/>
              <a:t>几个常见的特殊值的书写格式是？</a:t>
            </a:r>
            <a:endParaRPr lang="en-US" altLang="zh-CN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true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false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null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\n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\t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342562" y="529119"/>
            <a:ext cx="6186072" cy="502133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变量使用注意事项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关键字、标识符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什么是变量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10565" y="1464945"/>
            <a:ext cx="744918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变量就是内存中的一块区域，用来存储一个数据的，且存储的数据可以被替换。</a:t>
            </a:r>
          </a:p>
        </p:txBody>
      </p:sp>
      <p:sp>
        <p:nvSpPr>
          <p:cNvPr id="29" name="文本占位符 3"/>
          <p:cNvSpPr txBox="1"/>
          <p:nvPr/>
        </p:nvSpPr>
        <p:spPr>
          <a:xfrm>
            <a:off x="710880" y="2215278"/>
            <a:ext cx="2153736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变量定义的格式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83396" y="3458340"/>
            <a:ext cx="3025278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数据类型 变量名称 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初始值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;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982921" y="3766117"/>
            <a:ext cx="0" cy="91020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3485859" y="3792514"/>
            <a:ext cx="0" cy="5072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680345" y="4799986"/>
            <a:ext cx="5283200" cy="30777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取名称，首字母建议小写，有意义。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3030811" y="4299757"/>
            <a:ext cx="141897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存储的初始数据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198391" y="3773722"/>
            <a:ext cx="0" cy="180206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57127" y="5652918"/>
            <a:ext cx="6138219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限制盒子中存储数据的形式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: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例如：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（整数类型）、 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double(</a:t>
            </a: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小数类型</a:t>
            </a:r>
            <a:r>
              <a:rPr lang="en-US" altLang="zh-CN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</a:t>
            </a:r>
            <a:endParaRPr lang="zh-CN" altLang="en-US" sz="1400" dirty="0">
              <a:solidFill>
                <a:srgbClr val="C00000"/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302" y="2234733"/>
            <a:ext cx="3286934" cy="1852866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750165" y="2792918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21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2707957" y="3766117"/>
            <a:ext cx="0" cy="5072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473394" y="4302775"/>
            <a:ext cx="537327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rgbClr val="C00000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赋值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83396" y="2865775"/>
            <a:ext cx="1283943" cy="3077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int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age = 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Arial Unicode MS"/>
                <a:ea typeface="JetBrains Mono"/>
              </a:rPr>
              <a:t>23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JetBrains Mono"/>
              </a:rPr>
              <a:t>;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1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31" y="1727715"/>
            <a:ext cx="1977408" cy="2985026"/>
          </a:xfrm>
          <a:prstGeom prst="rect">
            <a:avLst/>
          </a:prstGeom>
        </p:spPr>
      </p:pic>
      <p:sp>
        <p:nvSpPr>
          <p:cNvPr id="37" name="AutoShape 2"/>
          <p:cNvSpPr>
            <a:spLocks noChangeAspect="1" noChangeArrowheads="1"/>
          </p:cNvSpPr>
          <p:nvPr/>
        </p:nvSpPr>
        <p:spPr bwMode="auto">
          <a:xfrm>
            <a:off x="1960535" y="35788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变量表示微信钱包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185484" y="4252176"/>
            <a:ext cx="8360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案例：模拟收到红包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4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元的操作。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943" y="1769527"/>
            <a:ext cx="3286934" cy="1852866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5187713" y="251129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6.00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87173" y="940081"/>
            <a:ext cx="10749599" cy="517190"/>
          </a:xfrm>
        </p:spPr>
        <p:txBody>
          <a:bodyPr/>
          <a:lstStyle/>
          <a:p>
            <a:r>
              <a:rPr kumimoji="1" lang="zh-CN" altLang="en-US" dirty="0"/>
              <a:t>如何使用</a:t>
            </a:r>
            <a:r>
              <a:rPr kumimoji="1" lang="en-US" altLang="zh-CN" dirty="0"/>
              <a:t>Java</a:t>
            </a:r>
            <a:endParaRPr kumimoji="1" lang="zh-CN" altLang="en-US" dirty="0"/>
          </a:p>
        </p:txBody>
      </p:sp>
      <p:sp>
        <p:nvSpPr>
          <p:cNvPr id="13" name="TextBox 3"/>
          <p:cNvSpPr txBox="1"/>
          <p:nvPr/>
        </p:nvSpPr>
        <p:spPr>
          <a:xfrm>
            <a:off x="687069" y="1457325"/>
            <a:ext cx="10473299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语言的产品是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 Development Kit </a:t>
            </a:r>
            <a:r>
              <a:rPr lang="zh-CN" altLang="en-US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lang="en-US" altLang="zh-CN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开发者工具包</a:t>
            </a:r>
            <a:r>
              <a:rPr lang="en-US" altLang="zh-CN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) </a:t>
            </a:r>
            <a:r>
              <a:rPr lang="zh-CN" altLang="en-US" sz="1600" b="1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必须安装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JDK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才能使用</a:t>
            </a:r>
            <a:r>
              <a:rPr lang="en-US" altLang="zh-CN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2626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语言。</a:t>
            </a:r>
            <a:endParaRPr lang="en-US" altLang="zh-CN" sz="1600" dirty="0">
              <a:solidFill>
                <a:srgbClr val="262626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文本占位符 3"/>
          <p:cNvSpPr txBox="1"/>
          <p:nvPr/>
        </p:nvSpPr>
        <p:spPr>
          <a:xfrm>
            <a:off x="758170" y="2171269"/>
            <a:ext cx="2125493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JDK</a:t>
            </a:r>
            <a:r>
              <a:rPr kumimoji="1" lang="zh-CN" altLang="en-US" dirty="0"/>
              <a:t>产品的发展史</a:t>
            </a:r>
            <a:endParaRPr kumimoji="1" lang="en-US" dirty="0"/>
          </a:p>
        </p:txBody>
      </p:sp>
      <p:sp>
        <p:nvSpPr>
          <p:cNvPr id="10" name="椭圆 9"/>
          <p:cNvSpPr/>
          <p:nvPr/>
        </p:nvSpPr>
        <p:spPr>
          <a:xfrm>
            <a:off x="1820917" y="5612523"/>
            <a:ext cx="141890" cy="126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2522483" y="5297216"/>
            <a:ext cx="141890" cy="126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3224049" y="4981909"/>
            <a:ext cx="141890" cy="126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3925615" y="4682365"/>
            <a:ext cx="141890" cy="126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4627181" y="4367058"/>
            <a:ext cx="141890" cy="126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5328747" y="4051751"/>
            <a:ext cx="141890" cy="126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6030313" y="3736444"/>
            <a:ext cx="141890" cy="126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椭圆 134"/>
          <p:cNvSpPr/>
          <p:nvPr/>
        </p:nvSpPr>
        <p:spPr>
          <a:xfrm>
            <a:off x="6731879" y="3421137"/>
            <a:ext cx="141890" cy="126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6" name="直接连接符 135"/>
          <p:cNvCxnSpPr/>
          <p:nvPr/>
        </p:nvCxnSpPr>
        <p:spPr>
          <a:xfrm flipV="1">
            <a:off x="6873769" y="3224068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椭圆 136"/>
          <p:cNvSpPr/>
          <p:nvPr/>
        </p:nvSpPr>
        <p:spPr>
          <a:xfrm>
            <a:off x="7433445" y="3125533"/>
            <a:ext cx="141890" cy="126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8135011" y="2804496"/>
            <a:ext cx="141890" cy="126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文本框 166"/>
          <p:cNvSpPr txBox="1"/>
          <p:nvPr/>
        </p:nvSpPr>
        <p:spPr>
          <a:xfrm>
            <a:off x="6516330" y="5128164"/>
            <a:ext cx="46909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LTS(long-term support):</a:t>
            </a:r>
            <a:r>
              <a:rPr lang="zh-CN" altLang="en-US" sz="1600" b="1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长期支持版</a:t>
            </a:r>
            <a:endParaRPr lang="zh-CN" altLang="en-US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6172203" y="3528627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V="1">
            <a:off x="5470637" y="3842232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4776995" y="4156021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4067505" y="4466502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V="1">
            <a:off x="3383509" y="4789400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2664373" y="5105825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1962807" y="5413890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 flipV="1">
            <a:off x="1261240" y="5721246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V="1">
            <a:off x="7575335" y="2908761"/>
            <a:ext cx="559676" cy="2443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 flipV="1">
            <a:off x="8276901" y="2170531"/>
            <a:ext cx="1410024" cy="684669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图片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446" y="4079840"/>
            <a:ext cx="823252" cy="318791"/>
          </a:xfrm>
          <a:prstGeom prst="rect">
            <a:avLst/>
          </a:prstGeom>
        </p:spPr>
      </p:pic>
      <p:pic>
        <p:nvPicPr>
          <p:cNvPr id="89" name="图片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026" y="2855200"/>
            <a:ext cx="1902106" cy="310783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350788" y="5466718"/>
            <a:ext cx="2171695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1996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 (1.0)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984692" y="5153285"/>
            <a:ext cx="2171695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1998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 (1.2)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726818" y="4837978"/>
            <a:ext cx="1429569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2000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 (1.3)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2991345" y="4588684"/>
            <a:ext cx="60729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...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2536290" y="4521341"/>
            <a:ext cx="18222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2004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JDK(5.0)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 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639536" y="4240270"/>
            <a:ext cx="60729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...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2277460" y="4185433"/>
            <a:ext cx="23845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2009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(Oracle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甲骨文收购</a:t>
            </a:r>
            <a:r>
              <a: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sun)</a:t>
            </a:r>
            <a:r>
              <a:rPr lang="zh-CN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 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658093" y="3793593"/>
            <a:ext cx="175982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2014</a:t>
            </a:r>
            <a:r>
              <a:rPr lang="zh-CN" altLang="en-US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JDK(8.0</a:t>
            </a:r>
            <a:r>
              <a:rPr lang="zh-CN" altLang="en-US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、</a:t>
            </a: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LTS)</a:t>
            </a:r>
            <a:endParaRPr lang="en-US" altLang="zh-CN" sz="1200" b="1" dirty="0">
              <a:solidFill>
                <a:srgbClr val="262626"/>
              </a:solidFill>
              <a:latin typeface="Consolas" panose="020B0609020204030204" pitchFamily="49" charset="0"/>
              <a:ea typeface="Alibaba PuHuiTi R" pitchFamily="18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360565" y="3945312"/>
            <a:ext cx="60729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...</a:t>
            </a:r>
          </a:p>
        </p:txBody>
      </p:sp>
      <p:sp>
        <p:nvSpPr>
          <p:cNvPr id="53" name="文本框 52"/>
          <p:cNvSpPr txBox="1"/>
          <p:nvPr/>
        </p:nvSpPr>
        <p:spPr>
          <a:xfrm>
            <a:off x="4448833" y="3592952"/>
            <a:ext cx="17598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2017</a:t>
            </a:r>
            <a:r>
              <a:rPr lang="zh-CN" altLang="en-US" sz="12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9</a:t>
            </a:r>
            <a:r>
              <a:rPr lang="zh-CN" altLang="en-US" sz="12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月</a:t>
            </a:r>
            <a:r>
              <a:rPr lang="en-US" altLang="zh-CN" sz="1200" dirty="0">
                <a:solidFill>
                  <a:srgbClr val="262626"/>
                </a:solidFill>
                <a:latin typeface="Consolas" panose="020B0609020204030204" pitchFamily="49" charset="0"/>
                <a:ea typeface="Alibaba PuHuiTi R" pitchFamily="18" charset="-122"/>
              </a:rPr>
              <a:t>JDK(9.0)</a:t>
            </a:r>
            <a:endParaRPr lang="zh-CN" altLang="en-US" sz="1200" dirty="0"/>
          </a:p>
        </p:txBody>
      </p:sp>
      <p:sp>
        <p:nvSpPr>
          <p:cNvPr id="54" name="文本框 53"/>
          <p:cNvSpPr txBox="1"/>
          <p:nvPr/>
        </p:nvSpPr>
        <p:spPr>
          <a:xfrm>
            <a:off x="5802868" y="3296386"/>
            <a:ext cx="60729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...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4698126" y="3222115"/>
            <a:ext cx="203375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2018</a:t>
            </a:r>
            <a:r>
              <a:rPr lang="zh-CN" altLang="en-US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9</a:t>
            </a:r>
            <a:r>
              <a:rPr lang="zh-CN" altLang="en-US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月</a:t>
            </a: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JDK(11.0</a:t>
            </a:r>
            <a:r>
              <a:rPr lang="zh-CN" altLang="en-US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、</a:t>
            </a:r>
            <a:r>
              <a:rPr lang="en-US" altLang="zh-CN" sz="12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LTS) </a:t>
            </a:r>
            <a:endParaRPr lang="zh-CN" altLang="en-US" sz="1200" b="1" dirty="0">
              <a:solidFill>
                <a:srgbClr val="C0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6428230" y="2969348"/>
            <a:ext cx="607298" cy="339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...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5563752" y="2898741"/>
            <a:ext cx="2177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2021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月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16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日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JDK(16.0) 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069858" y="2605949"/>
            <a:ext cx="21771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2021</a:t>
            </a:r>
            <a:r>
              <a:rPr lang="zh-CN" altLang="en-US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9</a:t>
            </a:r>
            <a:r>
              <a:rPr lang="zh-CN" altLang="en-US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月</a:t>
            </a:r>
            <a:r>
              <a:rPr lang="en-US" altLang="zh-CN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14</a:t>
            </a:r>
            <a:r>
              <a:rPr lang="zh-CN" altLang="en-US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日</a:t>
            </a:r>
            <a:r>
              <a:rPr lang="en-US" altLang="zh-CN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JDK(17.0</a:t>
            </a:r>
            <a:r>
              <a:rPr lang="zh-CN" altLang="en-US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、</a:t>
            </a:r>
            <a:r>
              <a:rPr lang="en-US" altLang="zh-CN" sz="1100" b="1" dirty="0">
                <a:solidFill>
                  <a:srgbClr val="C00000"/>
                </a:solidFill>
                <a:latin typeface="Consolas" panose="020B0609020204030204" pitchFamily="49" charset="0"/>
                <a:ea typeface="Alibaba PuHuiTi R" pitchFamily="18" charset="-122"/>
              </a:rPr>
              <a:t>LTS)</a:t>
            </a:r>
            <a:endParaRPr lang="zh-CN" altLang="en-US" sz="1100" b="1" dirty="0">
              <a:solidFill>
                <a:srgbClr val="C00000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8861819" y="2472485"/>
            <a:ext cx="141890" cy="126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6873769" y="2289724"/>
            <a:ext cx="21771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2022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年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3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月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22</a:t>
            </a: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日</a:t>
            </a: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ea typeface="Alibaba PuHuiTi R" pitchFamily="18" charset="-122"/>
              </a:rPr>
              <a:t>JDK(18.0) </a:t>
            </a:r>
            <a:endParaRPr lang="zh-CN" altLang="en-US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23" grpId="0" animBg="1"/>
      <p:bldP spid="125" grpId="0" animBg="1"/>
      <p:bldP spid="127" grpId="0" animBg="1"/>
      <p:bldP spid="129" grpId="0" animBg="1"/>
      <p:bldP spid="131" grpId="0" animBg="1"/>
      <p:bldP spid="133" grpId="0" animBg="1"/>
      <p:bldP spid="135" grpId="0" animBg="1"/>
      <p:bldP spid="137" grpId="0" animBg="1"/>
      <p:bldP spid="139" grpId="0" animBg="1"/>
      <p:bldP spid="167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 animBg="1"/>
      <p:bldP spid="6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1260620"/>
            <a:ext cx="10749599" cy="528148"/>
          </a:xfrm>
        </p:spPr>
        <p:txBody>
          <a:bodyPr/>
          <a:lstStyle/>
          <a:p>
            <a:r>
              <a:rPr kumimoji="1" lang="zh-CN" altLang="en-US" dirty="0"/>
              <a:t>修改变量中存储的值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73" y="2512520"/>
            <a:ext cx="4050657" cy="1589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087143" y="2937848"/>
            <a:ext cx="108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6.00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10879" y="2125485"/>
            <a:ext cx="4050657" cy="1886222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  <a:ea typeface="JetBrains Mono"/>
              </a:rPr>
              <a:t>double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money = 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  <a:ea typeface="JetBrains Mono"/>
              </a:rPr>
              <a:t>6.0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</a:t>
            </a:r>
            <a:b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.println(money);  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6.0</a:t>
            </a:r>
            <a:b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b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money = money </a:t>
            </a:r>
            <a:r>
              <a:rPr lang="zh-CN" altLang="zh-CN" sz="1200" b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200" b="1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4.0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;       </a:t>
            </a:r>
            <a:b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</a:b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JetBrains Mono"/>
              </a:rPr>
              <a:t>System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</a:t>
            </a:r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  <a:ea typeface="JetBrains Mono"/>
              </a:rPr>
              <a:t>out</a:t>
            </a:r>
            <a:r>
              <a:rPr kumimoji="0" lang="zh-CN" altLang="zh-CN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.println(money);</a:t>
            </a:r>
            <a:endParaRPr kumimoji="0" lang="zh-CN" altLang="zh-CN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11619" y="2598552"/>
            <a:ext cx="16195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8318093" y="4084918"/>
            <a:ext cx="1068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  <a:ea typeface="JetBrains Mono"/>
              </a:rPr>
              <a:t>money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endCxn id="58" idx="1"/>
          </p:cNvCxnSpPr>
          <p:nvPr/>
        </p:nvCxnSpPr>
        <p:spPr>
          <a:xfrm>
            <a:off x="2431192" y="2598552"/>
            <a:ext cx="5657851" cy="5331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27" idx="1"/>
          </p:cNvCxnSpPr>
          <p:nvPr/>
        </p:nvCxnSpPr>
        <p:spPr>
          <a:xfrm>
            <a:off x="2624921" y="2937848"/>
            <a:ext cx="5693172" cy="1331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51656" y="2937848"/>
            <a:ext cx="177326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7" idx="1"/>
          </p:cNvCxnSpPr>
          <p:nvPr/>
        </p:nvCxnSpPr>
        <p:spPr>
          <a:xfrm flipV="1">
            <a:off x="8318093" y="3307180"/>
            <a:ext cx="160529" cy="9624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461256" y="3603716"/>
            <a:ext cx="4159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1877203" y="3602643"/>
            <a:ext cx="6751113" cy="8264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endCxn id="7" idx="2"/>
          </p:cNvCxnSpPr>
          <p:nvPr/>
        </p:nvCxnSpPr>
        <p:spPr>
          <a:xfrm flipH="1" flipV="1">
            <a:off x="8628317" y="3307180"/>
            <a:ext cx="226572" cy="1147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089043" y="2947019"/>
            <a:ext cx="108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b="1" dirty="0">
                <a:solidFill>
                  <a:srgbClr val="FF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6.00</a:t>
            </a:r>
            <a:endParaRPr lang="zh-CN" altLang="en-US" b="1" dirty="0">
              <a:solidFill>
                <a:srgbClr val="FF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289579" y="42674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rgbClr val="080808"/>
                </a:solidFill>
                <a:latin typeface="Consolas" panose="020B0609020204030204" pitchFamily="49" charset="0"/>
                <a:ea typeface="JetBrains Mono"/>
              </a:rPr>
              <a:t>+ </a:t>
            </a:r>
            <a:r>
              <a:rPr lang="zh-CN" altLang="zh-CN" sz="1800" b="1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4.0</a:t>
            </a:r>
            <a:r>
              <a:rPr lang="en-US" altLang="zh-CN" sz="1800" b="1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 =</a:t>
            </a:r>
            <a:endParaRPr lang="zh-CN" altLang="en-US" dirty="0"/>
          </a:p>
        </p:txBody>
      </p:sp>
      <p:cxnSp>
        <p:nvCxnSpPr>
          <p:cNvPr id="64" name="直接箭头连接符 63"/>
          <p:cNvCxnSpPr/>
          <p:nvPr/>
        </p:nvCxnSpPr>
        <p:spPr>
          <a:xfrm flipV="1">
            <a:off x="3604729" y="3291215"/>
            <a:ext cx="4707087" cy="1070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3282868" y="4264209"/>
            <a:ext cx="872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1750EB"/>
                </a:solidFill>
                <a:latin typeface="Consolas" panose="020B0609020204030204" pitchFamily="49" charset="0"/>
                <a:ea typeface="JetBrains Mono"/>
              </a:rPr>
              <a:t>10.0</a:t>
            </a:r>
            <a:endParaRPr lang="zh-CN" altLang="en-US" dirty="0"/>
          </a:p>
        </p:txBody>
      </p:sp>
      <p:cxnSp>
        <p:nvCxnSpPr>
          <p:cNvPr id="71" name="直接箭头连接符 70"/>
          <p:cNvCxnSpPr>
            <a:endCxn id="58" idx="1"/>
          </p:cNvCxnSpPr>
          <p:nvPr/>
        </p:nvCxnSpPr>
        <p:spPr>
          <a:xfrm flipV="1">
            <a:off x="2904565" y="3131685"/>
            <a:ext cx="5184478" cy="8468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2346975" y="3978570"/>
            <a:ext cx="557590" cy="25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2029611" y="3584618"/>
            <a:ext cx="41594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3011222" y="3741679"/>
            <a:ext cx="6094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zh-CN" sz="1200" b="1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  <a:ea typeface="JetBrains Mono"/>
              </a:rPr>
              <a:t>//  10.0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4.07407E-6 L -0.55833 0.19537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17" y="9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11111E-6 L 0.40273 -0.19352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30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7" grpId="3"/>
      <p:bldP spid="27" grpId="0"/>
      <p:bldP spid="58" grpId="0"/>
      <p:bldP spid="58" grpId="1"/>
      <p:bldP spid="63" grpId="0"/>
      <p:bldP spid="63" grpId="1"/>
      <p:bldP spid="68" grpId="0"/>
      <p:bldP spid="68" grpId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674971" y="1404068"/>
            <a:ext cx="7065416" cy="4511040"/>
          </a:xfrm>
        </p:spPr>
        <p:txBody>
          <a:bodyPr/>
          <a:lstStyle/>
          <a:p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变量是什么，有什么</a:t>
            </a:r>
            <a:r>
              <a:rPr lang="zh-CN" altLang="en-US" sz="1600" dirty="0"/>
              <a:t>作用？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内存中的一块区域。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用来存储一个数据的，且存储的数据可以被替换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00" dirty="0"/>
              <a:t>变量的格式</a:t>
            </a:r>
            <a:endParaRPr lang="en-US" altLang="zh-CN" sz="1600" dirty="0"/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数据类型 变量名称 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= 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初始值；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3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zh-CN" altLang="en-US" sz="1600" dirty="0"/>
              <a:t>变量的基本特点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变量中只能存一个值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变量中存的值是可以替换的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929808" y="254441"/>
            <a:ext cx="4572001" cy="585298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solidFill>
                  <a:schemeClr val="tx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solidFill>
                <a:schemeClr val="tx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变量使用注意事项</a:t>
            </a:r>
            <a:endParaRPr lang="en-US" altLang="zh-CN" sz="1600" b="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关键字、标识符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21792" y="969026"/>
            <a:ext cx="3303181" cy="517190"/>
          </a:xfrm>
        </p:spPr>
        <p:txBody>
          <a:bodyPr/>
          <a:lstStyle/>
          <a:p>
            <a:r>
              <a:rPr kumimoji="1" lang="zh-CN" altLang="en-US" dirty="0"/>
              <a:t>定义变量需要注意的几个问题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1792" y="1586132"/>
            <a:ext cx="8743344" cy="4030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变量要先声明再使用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变量声明后，不能存储其他类型的数据。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变量的有效范围是从定义开始到距离定义位置最近的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“{”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对应的“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”截止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,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且在同一个范围内部不能定义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个同名的变量。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变量定义的时候可以没有初始值，但是使用的时候必须给初始值。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875" y="4230494"/>
            <a:ext cx="2860198" cy="9009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94" y="5617363"/>
            <a:ext cx="3387245" cy="7921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69" y="2598350"/>
            <a:ext cx="3057525" cy="78105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  <p:sp>
        <p:nvSpPr>
          <p:cNvPr id="6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549313" y="1087510"/>
            <a:ext cx="7065416" cy="4511040"/>
          </a:xfrm>
        </p:spPr>
        <p:txBody>
          <a:bodyPr/>
          <a:lstStyle/>
          <a:p>
            <a:r>
              <a:rPr lang="zh-CN" altLang="en-US" sz="1600" dirty="0"/>
              <a:t>变量定义有哪些注意点？</a:t>
            </a:r>
            <a:endParaRPr lang="en-US" altLang="zh-CN" sz="1600" dirty="0"/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变量要先声明再使用。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什么类型变量存储什么类型的数据。</a:t>
            </a:r>
            <a:endParaRPr lang="en-US" altLang="zh-CN" sz="1600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变量存在访问范围、同一个范围变量名不能重复。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变量定义时可以没有初始化值，但是在使用时必须有初始值。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318504" y="192460"/>
            <a:ext cx="6366480" cy="633830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快速入门</a:t>
            </a:r>
            <a:endParaRPr lang="en-US" altLang="zh-CN" sz="1600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IDEA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开发工具的使用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基础语法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注释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字面量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</a:t>
            </a:r>
            <a:endParaRPr lang="en-US" altLang="zh-CN" sz="1600" b="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变量使用注意事项</a:t>
            </a:r>
            <a:endParaRPr lang="en-US" altLang="zh-CN" sz="1600" b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52500" lvl="1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sz="1600" b="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关键字、标识符</a:t>
            </a:r>
            <a:endParaRPr kumimoji="1" lang="en-US" altLang="zh-CN" b="1" dirty="0">
              <a:solidFill>
                <a:srgbClr val="C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kumimoji="1" lang="en-US" altLang="zh-CN" sz="1600" b="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1"/>
            <a:ext cx="10749599" cy="517190"/>
          </a:xfrm>
        </p:spPr>
        <p:txBody>
          <a:bodyPr/>
          <a:lstStyle/>
          <a:p>
            <a:r>
              <a:rPr kumimoji="1" lang="zh-CN" altLang="en-US" sz="1600" dirty="0"/>
              <a:t>关键字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42377" y="1342599"/>
            <a:ext cx="10749599" cy="1504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Java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语言自己用到的一些词，有特殊作用的，我们称之为关键字。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28600" indent="-2286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如：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public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class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double… </a:t>
            </a:r>
          </a:p>
          <a:p>
            <a:pPr marL="228600" indent="-228600">
              <a:lnSpc>
                <a:spcPct val="20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</a:t>
            </a:r>
            <a:r>
              <a:rPr lang="en-US" altLang="zh-CN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solidFill>
                  <a:srgbClr val="AD2B26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用了，我们就不能用了，否则会报错！如定义：类名或者是变量名称时，就不能用这些词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9" name="表格 7"/>
          <p:cNvGraphicFramePr>
            <a:graphicFrameLocks noGrp="1"/>
          </p:cNvGraphicFramePr>
          <p:nvPr/>
        </p:nvGraphicFramePr>
        <p:xfrm>
          <a:off x="830404" y="2912259"/>
          <a:ext cx="7611710" cy="272644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522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2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2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2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234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7650">
                <a:tc>
                  <a:txBody>
                    <a:bodyPr/>
                    <a:lstStyle/>
                    <a:p>
                      <a:pPr latinLnBrk="1"/>
                      <a:r>
                        <a:rPr lang="en-US" sz="1300" u="none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abstract</a:t>
                      </a: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300" u="none" strike="noStrike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assert</a:t>
                      </a:r>
                      <a:endParaRPr lang="en-US" sz="1300" u="none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sz="1300" u="none" strike="noStrike" dirty="0" err="1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boolean</a:t>
                      </a:r>
                      <a:endParaRPr lang="en-US" sz="1300" u="none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300" u="none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break</a:t>
                      </a: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300" u="none" strike="noStrike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byte</a:t>
                      </a:r>
                      <a:endParaRPr lang="en-US" sz="1300" u="none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case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catch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char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const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59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continue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default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do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double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else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 err="1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enum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extends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final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finally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float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 err="1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goto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implements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import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 err="1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instanceof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interface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long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native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new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package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private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protected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public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 err="1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strictfp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short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static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super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switch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synchronized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this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throw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throws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65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transient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try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void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volatile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sz="1300" b="1" u="none" strike="noStrike" kern="1200" dirty="0">
                          <a:solidFill>
                            <a:srgbClr val="074DC8"/>
                          </a:solidFill>
                          <a:effectLst/>
                          <a:latin typeface="Consolas" panose="020B0609020204030204" pitchFamily="49" charset="0"/>
                        </a:rPr>
                        <a:t>while</a:t>
                      </a:r>
                      <a:endParaRPr lang="en-US" sz="1300" b="1" u="none" strike="noStrike" kern="1200" dirty="0">
                        <a:solidFill>
                          <a:srgbClr val="074DC8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marL="101587" marR="101587" marT="20316" marB="20316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30404" y="5859748"/>
            <a:ext cx="6128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注意：关键字很多，不用刻意去记。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/>
          <p:cNvSpPr txBox="1"/>
          <p:nvPr/>
        </p:nvSpPr>
        <p:spPr>
          <a:xfrm>
            <a:off x="710879" y="918059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标识符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0879" y="1309132"/>
            <a:ext cx="9783456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标识符就是名字。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我们写程序时会起一些名字，如类名、方法名、变量名，取名时要遵守一定的规则。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TextBox 9"/>
          <p:cNvSpPr txBox="1">
            <a:spLocks noChangeArrowheads="1"/>
          </p:cNvSpPr>
          <p:nvPr/>
        </p:nvSpPr>
        <p:spPr bwMode="auto">
          <a:xfrm>
            <a:off x="710879" y="2581366"/>
            <a:ext cx="7543800" cy="79060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基本要求：由数字、字母、下划线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(_)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和美元符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($)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等组成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强制要求：</a:t>
            </a:r>
            <a:r>
              <a:rPr lang="zh-CN" altLang="en-US" sz="1600" dirty="0">
                <a:solidFill>
                  <a:srgbClr val="C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不能以数字开头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、不能是关键字、区分大小写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0879" y="2237382"/>
            <a:ext cx="6094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标识符的要求</a:t>
            </a:r>
            <a:endParaRPr lang="zh-CN" altLang="en-US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0879" y="4314071"/>
            <a:ext cx="60947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b="1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命名指导规范</a:t>
            </a:r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endParaRPr kumimoji="1" lang="en-US" altLang="zh-CN" b="1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710879" y="4637236"/>
            <a:ext cx="11387629" cy="79060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变量名称：满足标识符规则，建议全英文、有意义、首字母小写，满足“驼峰模式”，例如：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studentId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= 59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类名称：  满足标识符规则，建议全英文、有意义、首字母大写，满足“驼峰模式”，例如：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HelloWorld.java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38952" y="3535011"/>
            <a:ext cx="5210754" cy="617477"/>
          </a:xfrm>
          <a:prstGeom prst="rect">
            <a:avLst/>
          </a:prstGeom>
          <a:solidFill>
            <a:srgbClr val="FFFFE4"/>
          </a:solidFill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b="1" dirty="0" err="1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bj</a:t>
            </a:r>
            <a:r>
              <a:rPr lang="en-US" altLang="zh-CN" sz="1200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b2	   </a:t>
            </a:r>
            <a:r>
              <a:rPr lang="en-US" altLang="zh-CN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2b            class   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$2</a:t>
            </a:r>
            <a:r>
              <a:rPr lang="en-US" altLang="zh-CN" sz="1200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lang="zh-CN" altLang="en-US" sz="1200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中国</a:t>
            </a:r>
            <a:endParaRPr lang="en-US" altLang="zh-CN" sz="1200" b="1" dirty="0">
              <a:latin typeface="Consolas" panose="020B0609020204030204" pitchFamily="49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200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_2b	</a:t>
            </a:r>
            <a:r>
              <a:rPr lang="en-US" altLang="zh-CN" sz="1200" b="1" dirty="0">
                <a:solidFill>
                  <a:schemeClr val="accent2"/>
                </a:solidFill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#itheima      </a:t>
            </a:r>
            <a:r>
              <a:rPr lang="en-US" altLang="zh-CN" sz="1200" b="1" dirty="0">
                <a:latin typeface="Consolas" panose="020B0609020204030204" pitchFamily="49" charset="0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ak47	      Class    HelloWorld</a:t>
            </a:r>
            <a:endParaRPr lang="zh-CN" altLang="en-US" sz="1200" b="1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672" y="3087469"/>
            <a:ext cx="2353467" cy="156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1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802669" y="761379"/>
            <a:ext cx="7065416" cy="4511040"/>
          </a:xfrm>
        </p:spPr>
        <p:txBody>
          <a:bodyPr/>
          <a:lstStyle/>
          <a:p>
            <a:r>
              <a:rPr lang="zh-CN" altLang="en-US" sz="1665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什么是关键字</a:t>
            </a:r>
            <a:endParaRPr lang="en-US" altLang="zh-CN" sz="1665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关键字就是</a:t>
            </a:r>
            <a:r>
              <a:rPr lang="en-US" altLang="zh-CN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Java</a:t>
            </a: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自己要用到的词，并且有特殊含义的一些词。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r>
              <a:rPr lang="zh-CN" altLang="en-US" sz="1665" dirty="0"/>
              <a:t>标识符（取名字的注意事项）</a:t>
            </a:r>
            <a:endParaRPr lang="en-US" altLang="zh-CN" sz="1665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取名字的规则，数字，字母，下划线，美元符等组成。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895350" lvl="1" indent="-28575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取名字不能数字开头，不能是关键字。</a:t>
            </a:r>
            <a:endParaRPr lang="en-US" altLang="zh-CN" sz="1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" name="标题 2"/>
          <p:cNvSpPr txBox="1"/>
          <p:nvPr/>
        </p:nvSpPr>
        <p:spPr>
          <a:xfrm>
            <a:off x="627753" y="244189"/>
            <a:ext cx="8771021" cy="51719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5pPr>
            <a:lvl6pPr marL="6096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6pPr>
            <a:lvl7pPr marL="12192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7pPr>
            <a:lvl8pPr marL="18288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8pPr>
            <a:lvl9pPr marL="2438400"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9pPr>
          </a:lstStyle>
          <a:p>
            <a:endParaRPr kumimoji="1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pitchFamily="18" charset="-122"/>
              <a:ea typeface="Alibaba PuHuiTi B"/>
              <a:cs typeface="阿里巴巴普惠体" panose="00020600040101010101" pitchFamily="18" charset="-122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4855;#404434;#407486;#407489;#405313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2ce8270-a3e1-4f3c-96cf-35f4ccf335b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a5a84ab-f575-494a-98ff-e1c1dbee283a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d5f9e932-e85b-4566-854d-b3ffe337b69f}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</TotalTime>
  <Words>5468</Words>
  <Application>Microsoft Office PowerPoint</Application>
  <PresentationFormat>宽屏</PresentationFormat>
  <Paragraphs>1012</Paragraphs>
  <Slides>100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100</vt:i4>
      </vt:variant>
    </vt:vector>
  </HeadingPairs>
  <TitlesOfParts>
    <vt:vector size="126" baseType="lpstr">
      <vt:lpstr>Alibaba PuHuiTi B</vt:lpstr>
      <vt:lpstr>Alibaba PuHuiTi M</vt:lpstr>
      <vt:lpstr>Alibaba PuHuiTi Medium</vt:lpstr>
      <vt:lpstr>Alibaba PuHuiTi R</vt:lpstr>
      <vt:lpstr>Arial Unicode MS</vt:lpstr>
      <vt:lpstr>UbuntuMono</vt:lpstr>
      <vt:lpstr>阿里巴巴普惠体</vt:lpstr>
      <vt:lpstr>等线</vt:lpstr>
      <vt:lpstr>黑体</vt:lpstr>
      <vt:lpstr>华文楷体</vt:lpstr>
      <vt:lpstr>思源黑体 CN Normal</vt:lpstr>
      <vt:lpstr>宋体</vt:lpstr>
      <vt:lpstr>微软雅黑</vt:lpstr>
      <vt:lpstr>Arial</vt:lpstr>
      <vt:lpstr>Calibri</vt:lpstr>
      <vt:lpstr>Consolas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欢迎来到Java的世界</vt:lpstr>
      <vt:lpstr>PowerPoint 演示文稿</vt:lpstr>
      <vt:lpstr>PowerPoint 演示文稿</vt:lpstr>
      <vt:lpstr>Java能做什么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计算机能认识的机器语言长什么样子？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使用机器语言编程来实现呼吸灯效果</vt:lpstr>
      <vt:lpstr>最早期的程序员通过机器语言编程的形式</vt:lpstr>
      <vt:lpstr>最早期的程序员通过机器语言编程的形式</vt:lpstr>
      <vt:lpstr>为什么学习高级编程语言？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Yang Alexis</cp:lastModifiedBy>
  <cp:revision>5210</cp:revision>
  <dcterms:created xsi:type="dcterms:W3CDTF">2020-03-31T02:23:00Z</dcterms:created>
  <dcterms:modified xsi:type="dcterms:W3CDTF">2022-08-12T12:58:42Z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5067F19D137D454498D27174C824B705</vt:lpwstr>
  </property>
  <property fmtid="{D5CDD505-2E9C-101B-9397-08002B2CF9AE}" pid="3" name="KSOProductBuildVer">
    <vt:lpwstr>2052-11.1.0.11372</vt:lpwstr>
  </property>
</Properties>
</file>